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0"/>
  </p:notesMasterIdLst>
  <p:handoutMasterIdLst>
    <p:handoutMasterId r:id="rId41"/>
  </p:handoutMasterIdLst>
  <p:sldIdLst>
    <p:sldId id="265" r:id="rId5"/>
    <p:sldId id="321" r:id="rId6"/>
    <p:sldId id="324" r:id="rId7"/>
    <p:sldId id="344" r:id="rId8"/>
    <p:sldId id="343" r:id="rId9"/>
    <p:sldId id="348" r:id="rId10"/>
    <p:sldId id="346" r:id="rId11"/>
    <p:sldId id="347" r:id="rId12"/>
    <p:sldId id="349" r:id="rId13"/>
    <p:sldId id="350" r:id="rId14"/>
    <p:sldId id="341" r:id="rId15"/>
    <p:sldId id="352" r:id="rId16"/>
    <p:sldId id="353" r:id="rId17"/>
    <p:sldId id="354" r:id="rId18"/>
    <p:sldId id="355" r:id="rId19"/>
    <p:sldId id="356" r:id="rId20"/>
    <p:sldId id="351" r:id="rId21"/>
    <p:sldId id="322" r:id="rId22"/>
    <p:sldId id="342" r:id="rId23"/>
    <p:sldId id="325" r:id="rId24"/>
    <p:sldId id="326" r:id="rId25"/>
    <p:sldId id="328" r:id="rId26"/>
    <p:sldId id="327" r:id="rId27"/>
    <p:sldId id="329" r:id="rId28"/>
    <p:sldId id="337" r:id="rId29"/>
    <p:sldId id="339" r:id="rId30"/>
    <p:sldId id="340" r:id="rId31"/>
    <p:sldId id="331" r:id="rId32"/>
    <p:sldId id="333" r:id="rId33"/>
    <p:sldId id="334" r:id="rId34"/>
    <p:sldId id="330" r:id="rId35"/>
    <p:sldId id="336" r:id="rId36"/>
    <p:sldId id="335" r:id="rId37"/>
    <p:sldId id="338" r:id="rId38"/>
    <p:sldId id="317" r:id="rId39"/>
  </p:sldIdLst>
  <p:sldSz cx="12188825" cy="6858000"/>
  <p:notesSz cx="6858000" cy="9144000"/>
  <p:custDataLst>
    <p:tags r:id="rId4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97F3"/>
    <a:srgbClr val="569CD6"/>
    <a:srgbClr val="57A64A"/>
    <a:srgbClr val="4EC9B0"/>
    <a:srgbClr val="B5CEA8"/>
    <a:srgbClr val="CE9178"/>
    <a:srgbClr val="222324"/>
    <a:srgbClr val="0A80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2" autoAdjust="0"/>
    <p:restoredTop sz="94629" autoAdjust="0"/>
  </p:normalViewPr>
  <p:slideViewPr>
    <p:cSldViewPr showGuides="1">
      <p:cViewPr varScale="1">
        <p:scale>
          <a:sx n="116" d="100"/>
          <a:sy n="116" d="100"/>
        </p:scale>
        <p:origin x="108" y="198"/>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gs" Target="tags/tag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4/19/2017</a:t>
            </a:fld>
            <a:endParaRPr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4/19/2017</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smtClean="0"/>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4/19/2017</a:t>
            </a:fld>
            <a:endParaRPr dirty="0"/>
          </a:p>
        </p:txBody>
      </p:sp>
      <p:sp>
        <p:nvSpPr>
          <p:cNvPr id="6" name="Slide Number Placeholder 5"/>
          <p:cNvSpPr>
            <a:spLocks noGrp="1"/>
          </p:cNvSpPr>
          <p:nvPr>
            <p:ph type="sldNum" sz="quarter" idx="12"/>
          </p:nvPr>
        </p:nvSpPr>
        <p:spPr/>
        <p:txBody>
          <a:bodyPr/>
          <a:lstStyle/>
          <a:p>
            <a:fld id="{2A013F82-EE5E-44EE-A61D-E31C6657F26F}" type="slidenum">
              <a:rPr/>
              <a:t>‹#›</a:t>
            </a:fld>
            <a:endParaRPr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4/19/2017</a:t>
            </a:fld>
            <a:endParaRPr dirty="0"/>
          </a:p>
        </p:txBody>
      </p:sp>
      <p:sp>
        <p:nvSpPr>
          <p:cNvPr id="6" name="Slide Number Placeholder 5"/>
          <p:cNvSpPr>
            <a:spLocks noGrp="1"/>
          </p:cNvSpPr>
          <p:nvPr>
            <p:ph type="sldNum" sz="quarter" idx="12"/>
          </p:nvPr>
        </p:nvSpPr>
        <p:spPr/>
        <p:txBody>
          <a:bodyPr/>
          <a:lstStyle/>
          <a:p>
            <a:fld id="{2A013F82-EE5E-44EE-A61D-E31C6657F26F}" type="slidenum">
              <a:rPr/>
              <a:t>‹#›</a:t>
            </a:fld>
            <a:endParaRPr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4/19/2017</a:t>
            </a:fld>
            <a:endParaRPr dirty="0"/>
          </a:p>
        </p:txBody>
      </p:sp>
      <p:sp>
        <p:nvSpPr>
          <p:cNvPr id="6" name="Slide Number Placeholder 5"/>
          <p:cNvSpPr>
            <a:spLocks noGrp="1"/>
          </p:cNvSpPr>
          <p:nvPr>
            <p:ph type="sldNum" sz="quarter" idx="12"/>
          </p:nvPr>
        </p:nvSpPr>
        <p:spPr/>
        <p:txBody>
          <a:bodyPr/>
          <a:lstStyle/>
          <a:p>
            <a:fld id="{2A013F82-EE5E-44EE-A61D-E31C6657F26F}" type="slidenum">
              <a:rPr/>
              <a:t>‹#›</a:t>
            </a:fld>
            <a:endParaRPr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smtClean="0"/>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4/19/2017</a:t>
            </a:fld>
            <a:endParaRPr dirty="0"/>
          </a:p>
        </p:txBody>
      </p:sp>
      <p:sp>
        <p:nvSpPr>
          <p:cNvPr id="6" name="Slide Number Placeholder 5"/>
          <p:cNvSpPr>
            <a:spLocks noGrp="1"/>
          </p:cNvSpPr>
          <p:nvPr>
            <p:ph type="sldNum" sz="quarter" idx="12"/>
          </p:nvPr>
        </p:nvSpPr>
        <p:spPr/>
        <p:txBody>
          <a:bodyPr/>
          <a:lstStyle/>
          <a:p>
            <a:fld id="{2A013F82-EE5E-44EE-A61D-E31C6657F26F}" type="slidenum">
              <a:rPr/>
              <a:t>‹#›</a:t>
            </a:fld>
            <a:endParaRPr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4/19/2017</a:t>
            </a:fld>
            <a:endParaRPr dirty="0"/>
          </a:p>
        </p:txBody>
      </p:sp>
      <p:sp>
        <p:nvSpPr>
          <p:cNvPr id="7" name="Slide Number Placeholder 6"/>
          <p:cNvSpPr>
            <a:spLocks noGrp="1"/>
          </p:cNvSpPr>
          <p:nvPr>
            <p:ph type="sldNum" sz="quarter" idx="12"/>
          </p:nvPr>
        </p:nvSpPr>
        <p:spPr/>
        <p:txBody>
          <a:bodyPr/>
          <a:lstStyle/>
          <a:p>
            <a:fld id="{2A013F82-EE5E-44EE-A61D-E31C6657F26F}" type="slidenum">
              <a:rPr/>
              <a:t>‹#›</a:t>
            </a:fld>
            <a:endParaRPr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4/19/2017</a:t>
            </a:fld>
            <a:endParaRPr dirty="0"/>
          </a:p>
        </p:txBody>
      </p:sp>
      <p:sp>
        <p:nvSpPr>
          <p:cNvPr id="9" name="Slide Number Placeholder 8"/>
          <p:cNvSpPr>
            <a:spLocks noGrp="1"/>
          </p:cNvSpPr>
          <p:nvPr>
            <p:ph type="sldNum" sz="quarter" idx="12"/>
          </p:nvPr>
        </p:nvSpPr>
        <p:spPr/>
        <p:txBody>
          <a:bodyPr/>
          <a:lstStyle/>
          <a:p>
            <a:fld id="{2A013F82-EE5E-44EE-A61D-E31C6657F26F}" type="slidenum">
              <a:rPr/>
              <a:t>‹#›</a:t>
            </a:fld>
            <a:endParaRPr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4" name="Footer Placeholder 3"/>
          <p:cNvSpPr>
            <a:spLocks noGrp="1"/>
          </p:cNvSpPr>
          <p:nvPr>
            <p:ph type="ftr" sz="quarter" idx="11"/>
          </p:nvPr>
        </p:nvSpPr>
        <p:spPr/>
        <p:txBody>
          <a:bodyPr/>
          <a:lstStyle/>
          <a:p>
            <a:endParaRPr dirty="0"/>
          </a:p>
        </p:txBody>
      </p:sp>
      <p:sp>
        <p:nvSpPr>
          <p:cNvPr id="3" name="Date Placeholder 2"/>
          <p:cNvSpPr>
            <a:spLocks noGrp="1"/>
          </p:cNvSpPr>
          <p:nvPr>
            <p:ph type="dt" sz="half" idx="10"/>
          </p:nvPr>
        </p:nvSpPr>
        <p:spPr/>
        <p:txBody>
          <a:bodyPr/>
          <a:lstStyle/>
          <a:p>
            <a:fld id="{03F41C87-7AD9-4845-A077-840E4A0F3F06}" type="datetimeFigureOut">
              <a:rPr lang="en-US"/>
              <a:t>4/19/2017</a:t>
            </a:fld>
            <a:endParaRPr dirty="0"/>
          </a:p>
        </p:txBody>
      </p:sp>
      <p:sp>
        <p:nvSpPr>
          <p:cNvPr id="5" name="Slide Number Placeholder 4"/>
          <p:cNvSpPr>
            <a:spLocks noGrp="1"/>
          </p:cNvSpPr>
          <p:nvPr>
            <p:ph type="sldNum" sz="quarter" idx="12"/>
          </p:nvPr>
        </p:nvSpPr>
        <p:spPr/>
        <p:txBody>
          <a:bodyPr/>
          <a:lstStyle/>
          <a:p>
            <a:fld id="{2A013F82-EE5E-44EE-A61D-E31C6657F26F}" type="slidenum">
              <a:rPr/>
              <a:t>‹#›</a:t>
            </a:fld>
            <a:endParaRPr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dirty="0"/>
          </a:p>
        </p:txBody>
      </p:sp>
      <p:sp>
        <p:nvSpPr>
          <p:cNvPr id="2" name="Date Placeholder 1"/>
          <p:cNvSpPr>
            <a:spLocks noGrp="1"/>
          </p:cNvSpPr>
          <p:nvPr>
            <p:ph type="dt" sz="half" idx="10"/>
          </p:nvPr>
        </p:nvSpPr>
        <p:spPr/>
        <p:txBody>
          <a:bodyPr/>
          <a:lstStyle/>
          <a:p>
            <a:fld id="{03F41C87-7AD9-4845-A077-840E4A0F3F06}" type="datetimeFigureOut">
              <a:rPr lang="en-US"/>
              <a:t>4/19/2017</a:t>
            </a:fld>
            <a:endParaRPr dirty="0"/>
          </a:p>
        </p:txBody>
      </p:sp>
      <p:sp>
        <p:nvSpPr>
          <p:cNvPr id="4" name="Slide Number Placeholder 3"/>
          <p:cNvSpPr>
            <a:spLocks noGrp="1"/>
          </p:cNvSpPr>
          <p:nvPr>
            <p:ph type="sldNum" sz="quarter" idx="12"/>
          </p:nvPr>
        </p:nvSpPr>
        <p:spPr/>
        <p:txBody>
          <a:bodyPr/>
          <a:lstStyle/>
          <a:p>
            <a:fld id="{2A013F82-EE5E-44EE-A61D-E31C6657F26F}" type="slidenum">
              <a:rPr/>
              <a:t>‹#›</a:t>
            </a:fld>
            <a:endParaRPr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4/19/2017</a:t>
            </a:fld>
            <a:endParaRPr dirty="0"/>
          </a:p>
        </p:txBody>
      </p:sp>
      <p:sp>
        <p:nvSpPr>
          <p:cNvPr id="7" name="Slide Number Placeholder 6"/>
          <p:cNvSpPr>
            <a:spLocks noGrp="1"/>
          </p:cNvSpPr>
          <p:nvPr>
            <p:ph type="sldNum" sz="quarter" idx="12"/>
          </p:nvPr>
        </p:nvSpPr>
        <p:spPr/>
        <p:txBody>
          <a:bodyPr/>
          <a:lstStyle/>
          <a:p>
            <a:fld id="{2A013F82-EE5E-44EE-A61D-E31C6657F26F}" type="slidenum">
              <a:rPr/>
              <a:t>‹#›</a:t>
            </a:fld>
            <a:endParaRPr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4/19/2017</a:t>
            </a:fld>
            <a:endParaRPr dirty="0"/>
          </a:p>
        </p:txBody>
      </p:sp>
      <p:sp>
        <p:nvSpPr>
          <p:cNvPr id="7" name="Slide Number Placeholder 6"/>
          <p:cNvSpPr>
            <a:spLocks noGrp="1"/>
          </p:cNvSpPr>
          <p:nvPr>
            <p:ph type="sldNum" sz="quarter" idx="12"/>
          </p:nvPr>
        </p:nvSpPr>
        <p:spPr/>
        <p:txBody>
          <a:bodyPr/>
          <a:lstStyle/>
          <a:p>
            <a:fld id="{2A013F82-EE5E-44EE-A61D-E31C6657F26F}" type="slidenum">
              <a:rPr/>
              <a:pPr/>
              <a:t>‹#›</a:t>
            </a:fld>
            <a:endParaRPr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4/19/2017</a:t>
            </a:fld>
            <a:endParaRPr lang="en-US" dirty="0"/>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ocs.microsoft.com/en-us/dotnet/api" TargetMode="Externa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s://apisof.net/"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Microsoft/dotnet-apipor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pl-PL" dirty="0" smtClean="0"/>
              <a:t>What’s new in .NET</a:t>
            </a:r>
            <a:endParaRPr lang="en-US" dirty="0"/>
          </a:p>
        </p:txBody>
      </p:sp>
      <p:sp>
        <p:nvSpPr>
          <p:cNvPr id="4" name="Subtitle 3"/>
          <p:cNvSpPr>
            <a:spLocks noGrp="1"/>
          </p:cNvSpPr>
          <p:nvPr>
            <p:ph type="subTitle" idx="1"/>
          </p:nvPr>
        </p:nvSpPr>
        <p:spPr/>
        <p:txBody>
          <a:bodyPr/>
          <a:lstStyle/>
          <a:p>
            <a:r>
              <a:rPr lang="pl-PL" dirty="0" smtClean="0"/>
              <a:t>ADrian Stanula</a:t>
            </a:r>
            <a:endParaRPr lang="it-IT" dirty="0"/>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en-US" dirty="0" smtClean="0"/>
              <a:t>What</a:t>
            </a:r>
            <a:r>
              <a:rPr lang="pl-PL" dirty="0" smtClean="0"/>
              <a:t>’s new in</a:t>
            </a:r>
            <a:r>
              <a:rPr lang="en-US" dirty="0" smtClean="0"/>
              <a:t> </a:t>
            </a:r>
            <a:r>
              <a:rPr lang="en-US" dirty="0"/>
              <a:t>.NET </a:t>
            </a:r>
            <a:r>
              <a:rPr lang="pl-PL" dirty="0" smtClean="0"/>
              <a:t>Core</a:t>
            </a:r>
            <a:r>
              <a:rPr lang="en-US" dirty="0" smtClean="0"/>
              <a:t>?</a:t>
            </a:r>
            <a:endParaRPr lang="en-US" dirty="0"/>
          </a:p>
        </p:txBody>
      </p:sp>
      <p:sp>
        <p:nvSpPr>
          <p:cNvPr id="7" name="Content Placeholder 2"/>
          <p:cNvSpPr txBox="1">
            <a:spLocks/>
          </p:cNvSpPr>
          <p:nvPr/>
        </p:nvSpPr>
        <p:spPr>
          <a:xfrm>
            <a:off x="684212" y="1371600"/>
            <a:ext cx="10363201" cy="9906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pl-PL" sz="1600" dirty="0" smtClean="0"/>
              <a:t>.NET Core 1.1 released</a:t>
            </a:r>
          </a:p>
          <a:p>
            <a:r>
              <a:rPr lang="en-US" sz="1600" dirty="0"/>
              <a:t>Official release of .NET Core tools (with change in the tooling </a:t>
            </a:r>
            <a:r>
              <a:rPr lang="en-US" sz="1600" dirty="0" smtClean="0"/>
              <a:t>layers)</a:t>
            </a:r>
          </a:p>
        </p:txBody>
      </p:sp>
      <p:sp>
        <p:nvSpPr>
          <p:cNvPr id="5" name="Content Placeholder 2"/>
          <p:cNvSpPr txBox="1">
            <a:spLocks/>
          </p:cNvSpPr>
          <p:nvPr/>
        </p:nvSpPr>
        <p:spPr>
          <a:xfrm>
            <a:off x="760411" y="4495800"/>
            <a:ext cx="10363201" cy="1828800"/>
          </a:xfrm>
          <a:prstGeom prst="rect">
            <a:avLst/>
          </a:prstGeom>
        </p:spPr>
        <p:txBody>
          <a:bodyPr vert="horz" lIns="91440" tIns="45720" rIns="91440" bIns="45720" rtlCol="0">
            <a:normAutofit lnSpcReduction="10000"/>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This </a:t>
            </a:r>
            <a:r>
              <a:rPr lang="en-US" sz="1600" dirty="0"/>
              <a:t>shared SDK component is a set of </a:t>
            </a:r>
            <a:r>
              <a:rPr lang="pl-PL" sz="1600" dirty="0" smtClean="0"/>
              <a:t>MSBuild </a:t>
            </a:r>
            <a:r>
              <a:rPr lang="en-US" sz="1600" dirty="0" smtClean="0"/>
              <a:t>targets </a:t>
            </a:r>
            <a:r>
              <a:rPr lang="en-US" sz="1600" dirty="0"/>
              <a:t>and associated tasks that are responsible for compiling your code, publishing it, packing NuGet packages etc</a:t>
            </a:r>
            <a:r>
              <a:rPr lang="en-US" sz="1600" dirty="0" smtClean="0"/>
              <a:t>.</a:t>
            </a:r>
            <a:endParaRPr lang="pl-PL" sz="1600" dirty="0" smtClean="0"/>
          </a:p>
          <a:p>
            <a:r>
              <a:rPr lang="en-US" sz="1600" dirty="0"/>
              <a:t>Moving away from </a:t>
            </a:r>
            <a:r>
              <a:rPr lang="en-US" sz="1600" i="1" dirty="0"/>
              <a:t>project.json</a:t>
            </a:r>
            <a:r>
              <a:rPr lang="en-US" sz="1600" dirty="0"/>
              <a:t> to </a:t>
            </a:r>
            <a:r>
              <a:rPr lang="en-US" sz="1600" i="1" dirty="0"/>
              <a:t>.</a:t>
            </a:r>
            <a:r>
              <a:rPr lang="en-US" sz="1600" i="1" dirty="0" smtClean="0"/>
              <a:t>csproj</a:t>
            </a:r>
            <a:endParaRPr lang="pl-PL" sz="1600" i="1" dirty="0" smtClean="0"/>
          </a:p>
          <a:p>
            <a:r>
              <a:rPr lang="en-US" sz="1600" dirty="0"/>
              <a:t>CLI commands are translated to MSBuild </a:t>
            </a:r>
            <a:r>
              <a:rPr lang="en-US" sz="1600" dirty="0" smtClean="0"/>
              <a:t>invocations.</a:t>
            </a:r>
            <a:endParaRPr lang="pl-PL" sz="1600" dirty="0" smtClean="0"/>
          </a:p>
          <a:p>
            <a:r>
              <a:rPr lang="en-US" sz="1600" dirty="0" smtClean="0"/>
              <a:t>Visual </a:t>
            </a:r>
            <a:r>
              <a:rPr lang="en-US" sz="1600" dirty="0"/>
              <a:t>Studio invokes MSBuild directly</a:t>
            </a:r>
            <a:endParaRPr lang="pl-PL" sz="1600" dirty="0" smtClean="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2812" y="2362200"/>
            <a:ext cx="4139084" cy="1652131"/>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8329" y="2362200"/>
            <a:ext cx="4139084" cy="1667293"/>
          </a:xfrm>
          <a:prstGeom prst="rect">
            <a:avLst/>
          </a:prstGeom>
        </p:spPr>
      </p:pic>
      <p:sp>
        <p:nvSpPr>
          <p:cNvPr id="8" name="Right Arrow 7"/>
          <p:cNvSpPr/>
          <p:nvPr/>
        </p:nvSpPr>
        <p:spPr>
          <a:xfrm>
            <a:off x="5398786" y="2967246"/>
            <a:ext cx="1143001" cy="457200"/>
          </a:xfrm>
          <a:prstGeom prst="rightArrow">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984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9682998" cy="2819400"/>
          </a:xfrm>
        </p:spPr>
        <p:txBody>
          <a:bodyPr/>
          <a:lstStyle/>
          <a:p>
            <a:r>
              <a:rPr lang="pl-PL" dirty="0" smtClean="0"/>
              <a:t>What’s new in Visual Studio 2017</a:t>
            </a:r>
            <a:endParaRPr lang="en-US" dirty="0"/>
          </a:p>
        </p:txBody>
      </p:sp>
    </p:spTree>
    <p:extLst>
      <p:ext uri="{BB962C8B-B14F-4D97-AF65-F5344CB8AC3E}">
        <p14:creationId xmlns:p14="http://schemas.microsoft.com/office/powerpoint/2010/main" val="1603460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10515601" cy="838200"/>
          </a:xfrm>
        </p:spPr>
        <p:txBody>
          <a:bodyPr/>
          <a:lstStyle/>
          <a:p>
            <a:r>
              <a:rPr lang="en-US" dirty="0" smtClean="0"/>
              <a:t>Performance </a:t>
            </a:r>
            <a:r>
              <a:rPr lang="en-US" dirty="0"/>
              <a:t>improvements</a:t>
            </a:r>
          </a:p>
        </p:txBody>
      </p:sp>
      <p:sp>
        <p:nvSpPr>
          <p:cNvPr id="7" name="Content Placeholder 2"/>
          <p:cNvSpPr txBox="1">
            <a:spLocks/>
          </p:cNvSpPr>
          <p:nvPr/>
        </p:nvSpPr>
        <p:spPr>
          <a:xfrm>
            <a:off x="684212" y="1371600"/>
            <a:ext cx="10363201" cy="21336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A </a:t>
            </a:r>
            <a:r>
              <a:rPr lang="en-US" sz="1600" dirty="0"/>
              <a:t>new setup </a:t>
            </a:r>
            <a:r>
              <a:rPr lang="en-US" sz="1600" dirty="0" smtClean="0"/>
              <a:t>experience</a:t>
            </a:r>
            <a:endParaRPr lang="pl-PL" sz="1600" dirty="0" smtClean="0"/>
          </a:p>
          <a:p>
            <a:r>
              <a:rPr lang="pl-PL" sz="1600" dirty="0"/>
              <a:t>Start Visual Studio </a:t>
            </a:r>
            <a:r>
              <a:rPr lang="pl-PL" sz="1600" dirty="0" smtClean="0"/>
              <a:t>faster </a:t>
            </a:r>
            <a:r>
              <a:rPr lang="en-US" sz="1600" dirty="0"/>
              <a:t>(The Performance Center lists all the extensions and tool windows that might slow down the IDE startup</a:t>
            </a:r>
            <a:r>
              <a:rPr lang="en-US" sz="1600" dirty="0" smtClean="0"/>
              <a:t>)</a:t>
            </a:r>
            <a:endParaRPr lang="pl-PL" sz="1600" dirty="0" smtClean="0"/>
          </a:p>
          <a:p>
            <a:r>
              <a:rPr lang="pl-PL" sz="1600" dirty="0"/>
              <a:t>Decrease solution load </a:t>
            </a:r>
            <a:r>
              <a:rPr lang="pl-PL" sz="1600" dirty="0" smtClean="0"/>
              <a:t>time</a:t>
            </a:r>
          </a:p>
          <a:p>
            <a:r>
              <a:rPr lang="en-US" sz="1600" dirty="0"/>
              <a:t>Faster on-demand loading of extensions</a:t>
            </a:r>
            <a:endParaRPr lang="pl-PL" sz="1600" dirty="0" smtClean="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6612" y="3501560"/>
            <a:ext cx="4786788" cy="1867457"/>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2812" y="3501560"/>
            <a:ext cx="2972058" cy="2484335"/>
          </a:xfrm>
          <a:prstGeom prst="rect">
            <a:avLst/>
          </a:prstGeom>
        </p:spPr>
      </p:pic>
    </p:spTree>
    <p:extLst>
      <p:ext uri="{BB962C8B-B14F-4D97-AF65-F5344CB8AC3E}">
        <p14:creationId xmlns:p14="http://schemas.microsoft.com/office/powerpoint/2010/main" val="4231142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10515601" cy="838200"/>
          </a:xfrm>
        </p:spPr>
        <p:txBody>
          <a:bodyPr/>
          <a:lstStyle/>
          <a:p>
            <a:r>
              <a:rPr lang="en-US" dirty="0" smtClean="0"/>
              <a:t>Productivity </a:t>
            </a:r>
            <a:r>
              <a:rPr lang="en-US" dirty="0"/>
              <a:t>improvements</a:t>
            </a:r>
          </a:p>
        </p:txBody>
      </p:sp>
      <p:sp>
        <p:nvSpPr>
          <p:cNvPr id="7" name="Content Placeholder 2"/>
          <p:cNvSpPr txBox="1">
            <a:spLocks/>
          </p:cNvSpPr>
          <p:nvPr/>
        </p:nvSpPr>
        <p:spPr>
          <a:xfrm>
            <a:off x="684212" y="1371600"/>
            <a:ext cx="10363201" cy="17526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Manage </a:t>
            </a:r>
            <a:r>
              <a:rPr lang="en-US" sz="1600" dirty="0"/>
              <a:t>your extensions with Roaming Extensions </a:t>
            </a:r>
            <a:r>
              <a:rPr lang="en-US" sz="1600" dirty="0" smtClean="0"/>
              <a:t>Manager</a:t>
            </a:r>
            <a:endParaRPr lang="pl-PL" sz="1600" dirty="0" smtClean="0"/>
          </a:p>
          <a:p>
            <a:pPr lvl="1"/>
            <a:r>
              <a:rPr lang="en-US" sz="1200" dirty="0"/>
              <a:t>When you use the Roaming Extension Manager, you will notice 3 icon types on your list: Roamed, Roamed &amp; Installed, </a:t>
            </a:r>
            <a:r>
              <a:rPr lang="en-US" sz="1200" dirty="0" smtClean="0"/>
              <a:t>Installed</a:t>
            </a:r>
            <a:endParaRPr lang="pl-PL" sz="1200" dirty="0" smtClean="0"/>
          </a:p>
          <a:p>
            <a:r>
              <a:rPr lang="pl-PL" sz="1600" dirty="0" smtClean="0"/>
              <a:t>Live </a:t>
            </a:r>
            <a:r>
              <a:rPr lang="pl-PL" sz="1600" dirty="0"/>
              <a:t>architecture dependency </a:t>
            </a:r>
            <a:r>
              <a:rPr lang="pl-PL" sz="1600" dirty="0" smtClean="0"/>
              <a:t>validation</a:t>
            </a:r>
          </a:p>
          <a:p>
            <a:r>
              <a:rPr lang="pl-PL" sz="1600" dirty="0"/>
              <a:t>Live Unit Testing</a:t>
            </a:r>
            <a:endParaRPr lang="pl-PL" sz="1600" dirty="0" smtClean="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9011" y="3124200"/>
            <a:ext cx="4737595" cy="32766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4415" y="2199067"/>
            <a:ext cx="4782005" cy="4201733"/>
          </a:xfrm>
          <a:prstGeom prst="rect">
            <a:avLst/>
          </a:prstGeom>
        </p:spPr>
      </p:pic>
    </p:spTree>
    <p:extLst>
      <p:ext uri="{BB962C8B-B14F-4D97-AF65-F5344CB8AC3E}">
        <p14:creationId xmlns:p14="http://schemas.microsoft.com/office/powerpoint/2010/main" val="3884263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10515601" cy="838200"/>
          </a:xfrm>
        </p:spPr>
        <p:txBody>
          <a:bodyPr/>
          <a:lstStyle/>
          <a:p>
            <a:r>
              <a:rPr lang="en-US" dirty="0" smtClean="0"/>
              <a:t>Visual </a:t>
            </a:r>
            <a:r>
              <a:rPr lang="en-US" dirty="0"/>
              <a:t>Studio IDE enhancements</a:t>
            </a:r>
          </a:p>
        </p:txBody>
      </p:sp>
      <p:sp>
        <p:nvSpPr>
          <p:cNvPr id="7" name="Content Placeholder 2"/>
          <p:cNvSpPr txBox="1">
            <a:spLocks/>
          </p:cNvSpPr>
          <p:nvPr/>
        </p:nvSpPr>
        <p:spPr>
          <a:xfrm>
            <a:off x="684213" y="1371600"/>
            <a:ext cx="4953000" cy="41148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View </a:t>
            </a:r>
            <a:r>
              <a:rPr lang="en-US" sz="1600" dirty="0"/>
              <a:t>and navigate code with Structure </a:t>
            </a:r>
            <a:r>
              <a:rPr lang="en-US" sz="1600" dirty="0" smtClean="0"/>
              <a:t>Visualizer</a:t>
            </a:r>
            <a:endParaRPr lang="pl-PL" sz="1600" dirty="0" smtClean="0"/>
          </a:p>
          <a:p>
            <a:r>
              <a:rPr lang="pl-PL" sz="1600" dirty="0"/>
              <a:t>Experience improved navigation </a:t>
            </a:r>
            <a:r>
              <a:rPr lang="pl-PL" sz="1600" dirty="0" smtClean="0"/>
              <a:t>controls</a:t>
            </a:r>
          </a:p>
          <a:p>
            <a:pPr lvl="1"/>
            <a:r>
              <a:rPr lang="en-US" sz="1200" b="1" dirty="0"/>
              <a:t>Go To </a:t>
            </a:r>
            <a:r>
              <a:rPr lang="en-US" sz="1200" dirty="0"/>
              <a:t>(Ctrl+F12) – navigate from any base type or member to its various implementations.</a:t>
            </a:r>
          </a:p>
          <a:p>
            <a:pPr lvl="1"/>
            <a:r>
              <a:rPr lang="en-US" sz="1200" b="1" dirty="0"/>
              <a:t>Go To All</a:t>
            </a:r>
            <a:r>
              <a:rPr lang="en-US" sz="1200" dirty="0"/>
              <a:t> (Ctrl+T or Ctrl+,) – navigate directly to any file/type/member/symbol declaration. You can filter your result list or use the query syntax (for example, “f searchTerm” for files, “t searchTerm” for types, etc</a:t>
            </a:r>
            <a:r>
              <a:rPr lang="en-US" sz="1200" dirty="0" smtClean="0"/>
              <a:t>.).</a:t>
            </a:r>
            <a:endParaRPr lang="pl-PL" sz="1200" dirty="0" smtClean="0"/>
          </a:p>
          <a:p>
            <a:pPr lvl="1"/>
            <a:r>
              <a:rPr lang="en-US" sz="1200" b="1" dirty="0"/>
              <a:t>Find All References</a:t>
            </a:r>
            <a:r>
              <a:rPr lang="en-US" sz="1200" dirty="0"/>
              <a:t> (Shift+F12) – with syntax colorization, you can group Find All Reference results by a combination of project, definition, and path. You can also “lock” results so that you can continue to find other references without losing your original results</a:t>
            </a:r>
            <a:r>
              <a:rPr lang="en-US" sz="1200" dirty="0" smtClean="0"/>
              <a:t>.</a:t>
            </a:r>
            <a:endParaRPr lang="pl-PL" sz="1200" dirty="0" smtClean="0"/>
          </a:p>
          <a:p>
            <a:pPr lvl="1"/>
            <a:r>
              <a:rPr lang="en-US" sz="1200" b="1" dirty="0"/>
              <a:t>Indent Guides</a:t>
            </a:r>
            <a:r>
              <a:rPr lang="en-US" sz="1200" dirty="0"/>
              <a:t> – dotted, gray vertical lines act as landmarks in code to provide context within your frame of view.</a:t>
            </a:r>
            <a:endParaRPr lang="pl-PL" sz="1200" dirty="0" smtClean="0"/>
          </a:p>
          <a:p>
            <a:r>
              <a:rPr lang="en-US" sz="1600" dirty="0"/>
              <a:t>Live edit and reload of .csproj file</a:t>
            </a:r>
            <a:endParaRPr lang="pl-PL" sz="1600" dirty="0" smtClean="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3412" y="1371600"/>
            <a:ext cx="5737413" cy="24384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3412" y="4071674"/>
            <a:ext cx="5737413" cy="2039565"/>
          </a:xfrm>
          <a:prstGeom prst="rect">
            <a:avLst/>
          </a:prstGeom>
        </p:spPr>
      </p:pic>
    </p:spTree>
    <p:extLst>
      <p:ext uri="{BB962C8B-B14F-4D97-AF65-F5344CB8AC3E}">
        <p14:creationId xmlns:p14="http://schemas.microsoft.com/office/powerpoint/2010/main" val="1839494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10515601" cy="838200"/>
          </a:xfrm>
        </p:spPr>
        <p:txBody>
          <a:bodyPr/>
          <a:lstStyle/>
          <a:p>
            <a:r>
              <a:rPr lang="en-US" dirty="0" smtClean="0"/>
              <a:t>Debugging </a:t>
            </a:r>
            <a:r>
              <a:rPr lang="en-US" dirty="0"/>
              <a:t>and Diagnostics</a:t>
            </a:r>
          </a:p>
        </p:txBody>
      </p:sp>
      <p:sp>
        <p:nvSpPr>
          <p:cNvPr id="7" name="Content Placeholder 2"/>
          <p:cNvSpPr txBox="1">
            <a:spLocks/>
          </p:cNvSpPr>
          <p:nvPr/>
        </p:nvSpPr>
        <p:spPr>
          <a:xfrm>
            <a:off x="684213" y="1371600"/>
            <a:ext cx="2971800" cy="3810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Run </a:t>
            </a:r>
            <a:r>
              <a:rPr lang="en-US" sz="1600" dirty="0"/>
              <a:t>to </a:t>
            </a:r>
            <a:r>
              <a:rPr lang="en-US" sz="1600" dirty="0" smtClean="0"/>
              <a:t>Click</a:t>
            </a:r>
            <a:endParaRPr lang="pl-PL" sz="1600" dirty="0" smtClean="0"/>
          </a:p>
        </p:txBody>
      </p:sp>
      <p:sp>
        <p:nvSpPr>
          <p:cNvPr id="6" name="Content Placeholder 2"/>
          <p:cNvSpPr txBox="1">
            <a:spLocks/>
          </p:cNvSpPr>
          <p:nvPr/>
        </p:nvSpPr>
        <p:spPr>
          <a:xfrm>
            <a:off x="684211" y="3276600"/>
            <a:ext cx="10667999" cy="5334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pl-PL" sz="1600" dirty="0" smtClean="0"/>
              <a:t>New </a:t>
            </a:r>
            <a:r>
              <a:rPr lang="pl-PL" sz="1600" dirty="0"/>
              <a:t>Exception </a:t>
            </a:r>
            <a:r>
              <a:rPr lang="pl-PL" sz="1600" dirty="0" smtClean="0"/>
              <a:t>Helper</a:t>
            </a:r>
            <a:endParaRPr lang="pl-PL" sz="1200" dirty="0" smtClean="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9012" y="1874180"/>
            <a:ext cx="3254711" cy="113571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9012" y="3758514"/>
            <a:ext cx="4405674" cy="260681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5812" y="3758514"/>
            <a:ext cx="3391373" cy="2591162"/>
          </a:xfrm>
          <a:prstGeom prst="rect">
            <a:avLst/>
          </a:prstGeom>
        </p:spPr>
      </p:pic>
    </p:spTree>
    <p:extLst>
      <p:ext uri="{BB962C8B-B14F-4D97-AF65-F5344CB8AC3E}">
        <p14:creationId xmlns:p14="http://schemas.microsoft.com/office/powerpoint/2010/main" val="4133489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10515601" cy="838200"/>
          </a:xfrm>
        </p:spPr>
        <p:txBody>
          <a:bodyPr/>
          <a:lstStyle/>
          <a:p>
            <a:r>
              <a:rPr lang="en-US" dirty="0"/>
              <a:t>Docker </a:t>
            </a:r>
            <a:r>
              <a:rPr lang="en-US" dirty="0" smtClean="0"/>
              <a:t>Container</a:t>
            </a:r>
            <a:r>
              <a:rPr lang="pl-PL" dirty="0" smtClean="0"/>
              <a:t>s</a:t>
            </a:r>
            <a:r>
              <a:rPr lang="en-US" dirty="0" smtClean="0"/>
              <a:t> </a:t>
            </a:r>
            <a:r>
              <a:rPr lang="en-US" dirty="0"/>
              <a:t>support</a:t>
            </a:r>
          </a:p>
        </p:txBody>
      </p:sp>
      <p:sp>
        <p:nvSpPr>
          <p:cNvPr id="7" name="Content Placeholder 2"/>
          <p:cNvSpPr txBox="1">
            <a:spLocks/>
          </p:cNvSpPr>
          <p:nvPr/>
        </p:nvSpPr>
        <p:spPr>
          <a:xfrm>
            <a:off x="684212" y="1371600"/>
            <a:ext cx="10591799" cy="3810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Develop</a:t>
            </a:r>
            <a:r>
              <a:rPr lang="en-US" sz="1600" dirty="0"/>
              <a:t>, Run, Debug, Update your </a:t>
            </a:r>
            <a:r>
              <a:rPr lang="pl-PL" sz="1600" dirty="0" smtClean="0"/>
              <a:t>Web &amp; Console</a:t>
            </a:r>
            <a:r>
              <a:rPr lang="en-US" sz="1600" dirty="0" smtClean="0"/>
              <a:t> </a:t>
            </a:r>
            <a:r>
              <a:rPr lang="en-US" sz="1600" dirty="0"/>
              <a:t>Applications in a Docker Container</a:t>
            </a:r>
            <a:endParaRPr lang="pl-PL" sz="1600" dirty="0" smtClean="0"/>
          </a:p>
        </p:txBody>
      </p:sp>
      <p:sp>
        <p:nvSpPr>
          <p:cNvPr id="6" name="Content Placeholder 2"/>
          <p:cNvSpPr txBox="1">
            <a:spLocks/>
          </p:cNvSpPr>
          <p:nvPr/>
        </p:nvSpPr>
        <p:spPr>
          <a:xfrm>
            <a:off x="684212" y="3810000"/>
            <a:ext cx="6745794" cy="15240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pl-PL" sz="1600" dirty="0"/>
              <a:t>Multi-container </a:t>
            </a:r>
            <a:r>
              <a:rPr lang="pl-PL" sz="1600" dirty="0" smtClean="0"/>
              <a:t>debugging</a:t>
            </a:r>
          </a:p>
          <a:p>
            <a:r>
              <a:rPr lang="pl-PL" sz="1600" dirty="0" smtClean="0"/>
              <a:t>Edit </a:t>
            </a:r>
            <a:r>
              <a:rPr lang="pl-PL" sz="1600" dirty="0"/>
              <a:t>&amp; Refresh of </a:t>
            </a:r>
            <a:r>
              <a:rPr lang="pl-PL" sz="1600" dirty="0" smtClean="0"/>
              <a:t>code</a:t>
            </a:r>
          </a:p>
          <a:p>
            <a:r>
              <a:rPr lang="en-US" sz="1600" dirty="0"/>
              <a:t>Publish to Azure App Service</a:t>
            </a:r>
            <a:endParaRPr lang="pl-PL" sz="1600" dirty="0" smtClean="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9012" y="1867930"/>
            <a:ext cx="6440994" cy="1713470"/>
          </a:xfrm>
          <a:prstGeom prst="rect">
            <a:avLst/>
          </a:prstGeom>
        </p:spPr>
      </p:pic>
    </p:spTree>
    <p:extLst>
      <p:ext uri="{BB962C8B-B14F-4D97-AF65-F5344CB8AC3E}">
        <p14:creationId xmlns:p14="http://schemas.microsoft.com/office/powerpoint/2010/main" val="778376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dirty="0" smtClean="0"/>
              <a:t>What’s new in C# 7.0</a:t>
            </a:r>
            <a:endParaRPr lang="en-US" dirty="0"/>
          </a:p>
        </p:txBody>
      </p:sp>
    </p:spTree>
    <p:extLst>
      <p:ext uri="{BB962C8B-B14F-4D97-AF65-F5344CB8AC3E}">
        <p14:creationId xmlns:p14="http://schemas.microsoft.com/office/powerpoint/2010/main" val="3077700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8952" y="381000"/>
            <a:ext cx="9144001" cy="841248"/>
          </a:xfrm>
        </p:spPr>
        <p:txBody>
          <a:bodyPr/>
          <a:lstStyle/>
          <a:p>
            <a:r>
              <a:rPr lang="pl-PL" dirty="0"/>
              <a:t>New </a:t>
            </a:r>
            <a:r>
              <a:rPr lang="pl-PL" dirty="0" smtClean="0"/>
              <a:t>C# language </a:t>
            </a:r>
            <a:r>
              <a:rPr lang="pl-PL" dirty="0"/>
              <a:t>features</a:t>
            </a:r>
            <a:endParaRPr lang="en-US" dirty="0"/>
          </a:p>
        </p:txBody>
      </p:sp>
      <p:sp>
        <p:nvSpPr>
          <p:cNvPr id="3" name="Content Placeholder 2"/>
          <p:cNvSpPr>
            <a:spLocks noGrp="1"/>
          </p:cNvSpPr>
          <p:nvPr>
            <p:ph sz="half" idx="1"/>
          </p:nvPr>
        </p:nvSpPr>
        <p:spPr>
          <a:xfrm>
            <a:off x="5309909" y="1371600"/>
            <a:ext cx="5257800" cy="2666999"/>
          </a:xfrm>
        </p:spPr>
        <p:txBody>
          <a:bodyPr/>
          <a:lstStyle/>
          <a:p>
            <a:r>
              <a:rPr lang="en-US" dirty="0"/>
              <a:t>More expression-bodied members</a:t>
            </a:r>
            <a:endParaRPr lang="pl-PL" dirty="0"/>
          </a:p>
          <a:p>
            <a:r>
              <a:rPr lang="en-US" dirty="0"/>
              <a:t>throw Expressions</a:t>
            </a:r>
            <a:endParaRPr lang="pl-PL" dirty="0"/>
          </a:p>
          <a:p>
            <a:r>
              <a:rPr lang="pl-PL" dirty="0"/>
              <a:t>Generalized async return types</a:t>
            </a:r>
          </a:p>
          <a:p>
            <a:r>
              <a:rPr lang="pl-PL" dirty="0"/>
              <a:t>Numeric literal syntax </a:t>
            </a:r>
            <a:r>
              <a:rPr lang="pl-PL" dirty="0" smtClean="0"/>
              <a:t>improvements</a:t>
            </a:r>
            <a:endParaRPr lang="pl-PL" dirty="0"/>
          </a:p>
        </p:txBody>
      </p:sp>
      <p:sp>
        <p:nvSpPr>
          <p:cNvPr id="6" name="Content Placeholder 2"/>
          <p:cNvSpPr>
            <a:spLocks noGrp="1"/>
          </p:cNvSpPr>
          <p:nvPr>
            <p:ph sz="half" idx="1"/>
          </p:nvPr>
        </p:nvSpPr>
        <p:spPr>
          <a:xfrm>
            <a:off x="758952" y="1371600"/>
            <a:ext cx="4419599" cy="2971799"/>
          </a:xfrm>
        </p:spPr>
        <p:txBody>
          <a:bodyPr/>
          <a:lstStyle/>
          <a:p>
            <a:r>
              <a:rPr lang="pl-PL" dirty="0"/>
              <a:t>out variables</a:t>
            </a:r>
            <a:endParaRPr lang="en-US" dirty="0"/>
          </a:p>
          <a:p>
            <a:r>
              <a:rPr lang="pl-PL" dirty="0" smtClean="0"/>
              <a:t>Tuples</a:t>
            </a:r>
          </a:p>
          <a:p>
            <a:r>
              <a:rPr lang="pl-PL" dirty="0"/>
              <a:t>Pattern </a:t>
            </a:r>
            <a:r>
              <a:rPr lang="pl-PL" dirty="0" smtClean="0"/>
              <a:t>Maching</a:t>
            </a:r>
          </a:p>
          <a:p>
            <a:r>
              <a:rPr lang="en-US" dirty="0"/>
              <a:t>ref locals and </a:t>
            </a:r>
            <a:r>
              <a:rPr lang="en-US" dirty="0" smtClean="0"/>
              <a:t>returns</a:t>
            </a:r>
            <a:endParaRPr lang="pl-PL" dirty="0" smtClean="0"/>
          </a:p>
          <a:p>
            <a:r>
              <a:rPr lang="en-US" dirty="0"/>
              <a:t>Local </a:t>
            </a:r>
            <a:r>
              <a:rPr lang="en-US" dirty="0" smtClean="0"/>
              <a:t>Functions</a:t>
            </a:r>
            <a:endParaRPr lang="pl-PL" dirty="0"/>
          </a:p>
        </p:txBody>
      </p:sp>
    </p:spTree>
    <p:extLst>
      <p:ext uri="{BB962C8B-B14F-4D97-AF65-F5344CB8AC3E}">
        <p14:creationId xmlns:p14="http://schemas.microsoft.com/office/powerpoint/2010/main" val="2578801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out variables</a:t>
            </a:r>
            <a:endParaRPr lang="en-US" dirty="0"/>
          </a:p>
        </p:txBody>
      </p:sp>
      <p:sp>
        <p:nvSpPr>
          <p:cNvPr id="5" name="Rectangle 1"/>
          <p:cNvSpPr>
            <a:spLocks noGrp="1" noChangeArrowheads="1"/>
          </p:cNvSpPr>
          <p:nvPr>
            <p:ph idx="1"/>
          </p:nvPr>
        </p:nvSpPr>
        <p:spPr bwMode="auto">
          <a:xfrm>
            <a:off x="1126066" y="1816388"/>
            <a:ext cx="3672946" cy="1261884"/>
          </a:xfrm>
          <a:prstGeom prst="rect">
            <a:avLst/>
          </a:prstGeom>
          <a:solidFill>
            <a:srgbClr val="222324"/>
          </a:solidFill>
          <a:ln>
            <a:noFill/>
          </a:ln>
          <a:effectLst>
            <a:outerShdw dist="35921" dir="2700000" algn="ctr" rotWithShape="0">
              <a:schemeClr val="bg2"/>
            </a:outerShdw>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Lst>
        </p:spPr>
        <p:txBody>
          <a:bodyPr vert="horz" wrap="squar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numericResult;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if</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.TryParse(input, </a:t>
            </a:r>
            <a:r>
              <a:rPr kumimoji="0" lang="en-US" altLang="en-US" sz="1000" b="0" i="0" u="none" strike="noStrike" cap="none" normalizeH="0" baseline="0" dirty="0" smtClean="0">
                <a:ln>
                  <a:noFill/>
                </a:ln>
                <a:solidFill>
                  <a:srgbClr val="569CD6"/>
                </a:solidFill>
                <a:effectLst/>
                <a:latin typeface="Consolas" panose="020B0609020204030204" pitchFamily="49" charset="0"/>
              </a:rPr>
              <a:t>out</a:t>
            </a:r>
            <a:r>
              <a:rPr kumimoji="0" lang="en-US" altLang="en-US" sz="1000" b="0" i="0" u="none" strike="noStrike" cap="none" normalizeH="0" baseline="0" dirty="0" smtClean="0">
                <a:ln>
                  <a:noFill/>
                </a:ln>
                <a:solidFill>
                  <a:srgbClr val="FAFCFE"/>
                </a:solidFill>
                <a:effectLst/>
                <a:latin typeface="Consolas" panose="020B0609020204030204" pitchFamily="49" charset="0"/>
              </a:rPr>
              <a:t> numericResult))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smtClean="0">
                <a:solidFill>
                  <a:srgbClr val="FAFCFE"/>
                </a:solidFill>
                <a:latin typeface="Consolas" panose="020B0609020204030204" pitchFamily="49" charset="0"/>
              </a:rPr>
              <a:t> {</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indent="0" eaLnBrk="0" fontAlgn="base" hangingPunct="0">
              <a:lnSpc>
                <a:spcPct val="100000"/>
              </a:lnSpc>
              <a:spcBef>
                <a:spcPct val="0"/>
              </a:spcBef>
              <a:spcAft>
                <a:spcPct val="0"/>
              </a:spcAft>
              <a:buClrTx/>
              <a:buSzTx/>
              <a:buNone/>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lang="pl-PL" altLang="en-US" sz="1000" dirty="0" smtClean="0">
                <a:solidFill>
                  <a:srgbClr val="4EC9B0"/>
                </a:solidFill>
                <a:latin typeface="Consolas" panose="020B0609020204030204" pitchFamily="49" charset="0"/>
              </a:rPr>
              <a:t>return </a:t>
            </a:r>
            <a:r>
              <a:rPr lang="en-US" altLang="en-US" sz="1000" dirty="0" smtClean="0">
                <a:solidFill>
                  <a:srgbClr val="B5CEA8"/>
                </a:solidFill>
                <a:latin typeface="Consolas" panose="020B0609020204030204" pitchFamily="49" charset="0"/>
              </a:rPr>
              <a:t>0</a:t>
            </a:r>
            <a:r>
              <a:rPr lang="en-US" altLang="en-US" sz="1000" dirty="0" smtClean="0">
                <a:solidFill>
                  <a:srgbClr val="FAFCFE"/>
                </a:solidFill>
                <a:latin typeface="Consolas" panose="020B0609020204030204" pitchFamily="49" charset="0"/>
              </a:rPr>
              <a:t>;</a:t>
            </a:r>
            <a:endParaRPr lang="en-US" altLang="en-US" sz="1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FAFCFE"/>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FAFCFE"/>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smtClean="0">
                <a:solidFill>
                  <a:srgbClr val="4EC9B0"/>
                </a:solidFill>
                <a:latin typeface="Consolas" panose="020B0609020204030204" pitchFamily="49" charset="0"/>
              </a:rPr>
              <a:t> r</a:t>
            </a:r>
            <a:r>
              <a:rPr kumimoji="0" lang="pl-PL" altLang="en-US" sz="1000" b="0" i="0" u="none" strike="noStrike" cap="none" normalizeH="0" baseline="0" dirty="0" smtClean="0">
                <a:ln>
                  <a:noFill/>
                </a:ln>
                <a:solidFill>
                  <a:srgbClr val="4EC9B0"/>
                </a:solidFill>
                <a:effectLst/>
                <a:latin typeface="Consolas" panose="020B0609020204030204" pitchFamily="49" charset="0"/>
              </a:rPr>
              <a:t>eturn </a:t>
            </a:r>
            <a:r>
              <a:rPr kumimoji="0" lang="pl-PL" altLang="en-US" sz="1000" b="0" i="0" u="none" strike="noStrike" cap="none" normalizeH="0" baseline="0" dirty="0" smtClean="0">
                <a:ln>
                  <a:noFill/>
                </a:ln>
                <a:effectLst/>
                <a:latin typeface="Consolas" panose="020B0609020204030204" pitchFamily="49" charset="0"/>
              </a:rPr>
              <a:t>numeric</a:t>
            </a:r>
            <a:r>
              <a:rPr lang="pl-PL" altLang="en-US" sz="1000" dirty="0" smtClean="0">
                <a:latin typeface="Consolas" panose="020B0609020204030204" pitchFamily="49" charset="0"/>
              </a:rPr>
              <a:t>Result;</a:t>
            </a:r>
            <a:endParaRPr kumimoji="0" lang="en-US" altLang="en-US" sz="1800" b="0" i="0" u="none" strike="noStrike" cap="none" normalizeH="0" baseline="0" dirty="0" smtClean="0">
              <a:ln>
                <a:noFill/>
              </a:ln>
              <a:effectLst/>
              <a:latin typeface="Arial" panose="020B0604020202020204" pitchFamily="34" charset="0"/>
            </a:endParaRPr>
          </a:p>
        </p:txBody>
      </p:sp>
      <p:sp>
        <p:nvSpPr>
          <p:cNvPr id="16" name="Rectangle 1"/>
          <p:cNvSpPr txBox="1">
            <a:spLocks noChangeArrowheads="1"/>
          </p:cNvSpPr>
          <p:nvPr/>
        </p:nvSpPr>
        <p:spPr bwMode="auto">
          <a:xfrm>
            <a:off x="1126066" y="3888634"/>
            <a:ext cx="3672946" cy="1107996"/>
          </a:xfrm>
          <a:prstGeom prst="rect">
            <a:avLst/>
          </a:prstGeom>
          <a:solidFill>
            <a:srgbClr val="222324"/>
          </a:solidFill>
          <a:ln>
            <a:noFill/>
          </a:ln>
          <a:effectLst>
            <a:outerShdw dist="35921" dir="2700000" algn="ctr" rotWithShape="0">
              <a:schemeClr val="bg2"/>
            </a:outerShdw>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Lst>
        </p:spPr>
        <p:txBody>
          <a:bodyPr vert="horz" wrap="square" lIns="91440" tIns="91440" rIns="91440" bIns="91440" numCol="1" rtlCol="0" anchor="t" anchorCtr="0" compatLnSpc="1">
            <a:prstTxWarp prst="textNoShape">
              <a:avLst/>
            </a:prstTxWarp>
            <a:sp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ClrTx/>
              <a:buSzTx/>
              <a:buFontTx/>
              <a:buNone/>
            </a:pPr>
            <a:r>
              <a:rPr lang="pl-PL" altLang="en-US" sz="1000" dirty="0" smtClean="0">
                <a:solidFill>
                  <a:srgbClr val="569CD6"/>
                </a:solidFill>
                <a:latin typeface="Consolas" panose="020B0609020204030204" pitchFamily="49" charset="0"/>
              </a:rPr>
              <a:t> </a:t>
            </a:r>
            <a:r>
              <a:rPr lang="en-US" altLang="en-US" sz="1000" dirty="0" smtClean="0">
                <a:solidFill>
                  <a:srgbClr val="569CD6"/>
                </a:solidFill>
                <a:latin typeface="Consolas" panose="020B0609020204030204" pitchFamily="49" charset="0"/>
              </a:rPr>
              <a:t>if</a:t>
            </a:r>
            <a:r>
              <a:rPr lang="en-US" altLang="en-US" sz="1000" dirty="0" smtClean="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a:t>
            </a:r>
            <a:r>
              <a:rPr lang="en-US" altLang="en-US" sz="1000" dirty="0" smtClean="0">
                <a:solidFill>
                  <a:srgbClr val="569CD6"/>
                </a:solidFill>
                <a:latin typeface="Consolas" panose="020B0609020204030204" pitchFamily="49" charset="0"/>
              </a:rPr>
              <a:t>int</a:t>
            </a:r>
            <a:r>
              <a:rPr lang="en-US" altLang="en-US" sz="1000" dirty="0" smtClean="0">
                <a:solidFill>
                  <a:srgbClr val="FAFCFE"/>
                </a:solidFill>
                <a:latin typeface="Consolas" panose="020B0609020204030204" pitchFamily="49" charset="0"/>
              </a:rPr>
              <a:t>.TryParse(input, </a:t>
            </a:r>
            <a:r>
              <a:rPr lang="en-US" altLang="en-US" sz="1000" dirty="0" smtClean="0">
                <a:solidFill>
                  <a:srgbClr val="569CD6"/>
                </a:solidFill>
                <a:latin typeface="Consolas" panose="020B0609020204030204" pitchFamily="49" charset="0"/>
              </a:rPr>
              <a:t>out</a:t>
            </a:r>
            <a:r>
              <a:rPr lang="pl-PL" altLang="en-US" sz="1000" dirty="0" smtClean="0">
                <a:solidFill>
                  <a:srgbClr val="569CD6"/>
                </a:solidFill>
                <a:latin typeface="Consolas" panose="020B0609020204030204" pitchFamily="49" charset="0"/>
              </a:rPr>
              <a:t> </a:t>
            </a:r>
            <a:r>
              <a:rPr lang="pl-PL" altLang="en-US" sz="1000" dirty="0" smtClean="0">
                <a:solidFill>
                  <a:srgbClr val="569CD6"/>
                </a:solidFill>
                <a:latin typeface="Consolas" panose="020B0609020204030204" pitchFamily="49" charset="0"/>
              </a:rPr>
              <a:t>var </a:t>
            </a:r>
            <a:r>
              <a:rPr lang="en-US" altLang="en-US" sz="1000" dirty="0" smtClean="0">
                <a:solidFill>
                  <a:srgbClr val="FAFCFE"/>
                </a:solidFill>
                <a:latin typeface="Consolas" panose="020B0609020204030204" pitchFamily="49" charset="0"/>
              </a:rPr>
              <a:t>numericResult</a:t>
            </a: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a:p>
            <a:pPr marL="0" indent="0" eaLnBrk="0" fontAlgn="base" hangingPunct="0">
              <a:lnSpc>
                <a:spcPct val="100000"/>
              </a:lnSpc>
              <a:spcBef>
                <a:spcPct val="0"/>
              </a:spcBef>
              <a:spcAft>
                <a:spcPct val="0"/>
              </a:spcAft>
              <a:buClrTx/>
              <a:buSzTx/>
              <a:buFontTx/>
              <a:buNone/>
            </a:pPr>
            <a:r>
              <a:rPr lang="pl-PL" altLang="en-US" sz="1000" dirty="0" smtClean="0">
                <a:solidFill>
                  <a:srgbClr val="FAFCFE"/>
                </a:solidFill>
                <a:latin typeface="Consolas" panose="020B0609020204030204" pitchFamily="49" charset="0"/>
              </a:rPr>
              <a:t> {</a:t>
            </a:r>
          </a:p>
          <a:p>
            <a:pPr marL="0" indent="0" eaLnBrk="0" fontAlgn="base" hangingPunct="0">
              <a:lnSpc>
                <a:spcPct val="100000"/>
              </a:lnSpc>
              <a:spcBef>
                <a:spcPct val="0"/>
              </a:spcBef>
              <a:spcAft>
                <a:spcPct val="0"/>
              </a:spcAft>
              <a:buClrTx/>
              <a:buSzTx/>
              <a:buFont typeface="Arial" pitchFamily="34" charset="0"/>
              <a:buNone/>
            </a:pPr>
            <a:r>
              <a:rPr lang="pl-PL" altLang="en-US" sz="1000" dirty="0" smtClean="0">
                <a:solidFill>
                  <a:srgbClr val="FAFCFE"/>
                </a:solidFill>
                <a:latin typeface="Consolas" panose="020B0609020204030204" pitchFamily="49" charset="0"/>
              </a:rPr>
              <a:t>    </a:t>
            </a:r>
            <a:r>
              <a:rPr lang="pl-PL" altLang="en-US" sz="1000" dirty="0" smtClean="0">
                <a:solidFill>
                  <a:srgbClr val="4EC9B0"/>
                </a:solidFill>
                <a:latin typeface="Consolas" panose="020B0609020204030204" pitchFamily="49" charset="0"/>
              </a:rPr>
              <a:t>return </a:t>
            </a:r>
            <a:r>
              <a:rPr lang="en-US" altLang="en-US" sz="1000" dirty="0" smtClean="0">
                <a:solidFill>
                  <a:srgbClr val="B5CEA8"/>
                </a:solidFill>
                <a:latin typeface="Consolas" panose="020B0609020204030204" pitchFamily="49" charset="0"/>
              </a:rPr>
              <a:t>0</a:t>
            </a:r>
            <a:r>
              <a:rPr lang="en-US" altLang="en-US" sz="1000" dirty="0" smtClean="0">
                <a:solidFill>
                  <a:srgbClr val="FAFCFE"/>
                </a:solidFill>
                <a:latin typeface="Consolas" panose="020B0609020204030204" pitchFamily="49" charset="0"/>
              </a:rPr>
              <a:t>;</a:t>
            </a:r>
            <a:endParaRPr lang="en-US" altLang="en-US" sz="1800" dirty="0" smtClean="0">
              <a:latin typeface="Arial" panose="020B0604020202020204" pitchFamily="34" charset="0"/>
            </a:endParaRPr>
          </a:p>
          <a:p>
            <a:pPr marL="0" indent="0" eaLnBrk="0" fontAlgn="base" hangingPunct="0">
              <a:lnSpc>
                <a:spcPct val="100000"/>
              </a:lnSpc>
              <a:spcBef>
                <a:spcPct val="0"/>
              </a:spcBef>
              <a:spcAft>
                <a:spcPct val="0"/>
              </a:spcAft>
              <a:buClrTx/>
              <a:buSzTx/>
              <a:buFontTx/>
              <a:buNone/>
            </a:pPr>
            <a:r>
              <a:rPr lang="pl-PL" altLang="en-US" sz="1000" dirty="0" smtClean="0">
                <a:solidFill>
                  <a:srgbClr val="FAFCFE"/>
                </a:solidFill>
                <a:latin typeface="Consolas" panose="020B0609020204030204" pitchFamily="49" charset="0"/>
              </a:rPr>
              <a:t> }</a:t>
            </a:r>
          </a:p>
          <a:p>
            <a:pPr marL="0" indent="0" eaLnBrk="0" fontAlgn="base" hangingPunct="0">
              <a:lnSpc>
                <a:spcPct val="100000"/>
              </a:lnSpc>
              <a:spcBef>
                <a:spcPct val="0"/>
              </a:spcBef>
              <a:spcAft>
                <a:spcPct val="0"/>
              </a:spcAft>
              <a:buClrTx/>
              <a:buSzTx/>
              <a:buFontTx/>
              <a:buNone/>
            </a:pPr>
            <a:endParaRPr lang="pl-PL" altLang="en-US" sz="1000" dirty="0" smtClean="0">
              <a:solidFill>
                <a:srgbClr val="FAFCFE"/>
              </a:solidFill>
              <a:latin typeface="Consolas" panose="020B0609020204030204" pitchFamily="49" charset="0"/>
            </a:endParaRPr>
          </a:p>
          <a:p>
            <a:pPr marL="0" indent="0" eaLnBrk="0" fontAlgn="base" hangingPunct="0">
              <a:lnSpc>
                <a:spcPct val="100000"/>
              </a:lnSpc>
              <a:spcBef>
                <a:spcPct val="0"/>
              </a:spcBef>
              <a:spcAft>
                <a:spcPct val="0"/>
              </a:spcAft>
              <a:buClrTx/>
              <a:buSzTx/>
              <a:buFontTx/>
              <a:buNone/>
            </a:pPr>
            <a:r>
              <a:rPr lang="pl-PL" altLang="en-US" sz="1000" dirty="0" smtClean="0">
                <a:solidFill>
                  <a:srgbClr val="4EC9B0"/>
                </a:solidFill>
                <a:latin typeface="Consolas" panose="020B0609020204030204" pitchFamily="49" charset="0"/>
              </a:rPr>
              <a:t> return </a:t>
            </a:r>
            <a:r>
              <a:rPr lang="pl-PL" altLang="en-US" sz="1000" dirty="0" smtClean="0">
                <a:latin typeface="Consolas" panose="020B0609020204030204" pitchFamily="49" charset="0"/>
              </a:rPr>
              <a:t>numericResult;</a:t>
            </a:r>
            <a:endParaRPr lang="en-US" altLang="en-US" sz="1800" dirty="0" smtClean="0">
              <a:latin typeface="Arial" panose="020B0604020202020204" pitchFamily="34" charset="0"/>
            </a:endParaRPr>
          </a:p>
        </p:txBody>
      </p:sp>
      <p:sp>
        <p:nvSpPr>
          <p:cNvPr id="21" name="Content Placeholder 2"/>
          <p:cNvSpPr txBox="1">
            <a:spLocks/>
          </p:cNvSpPr>
          <p:nvPr/>
        </p:nvSpPr>
        <p:spPr>
          <a:xfrm>
            <a:off x="732957" y="1206788"/>
            <a:ext cx="10363201" cy="6096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en-US" sz="1600" dirty="0"/>
              <a:t>Previously, you would need to separate the declaration of the out variable and its initialization into two different statements</a:t>
            </a:r>
            <a:r>
              <a:rPr lang="en-US" sz="1600" dirty="0" smtClean="0"/>
              <a:t>:</a:t>
            </a:r>
            <a:endParaRPr lang="pl-PL" dirty="0" smtClean="0"/>
          </a:p>
        </p:txBody>
      </p:sp>
      <p:sp>
        <p:nvSpPr>
          <p:cNvPr id="22" name="Content Placeholder 2"/>
          <p:cNvSpPr txBox="1">
            <a:spLocks/>
          </p:cNvSpPr>
          <p:nvPr/>
        </p:nvSpPr>
        <p:spPr>
          <a:xfrm>
            <a:off x="756769" y="3257692"/>
            <a:ext cx="10363201" cy="6096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a:t>You can now declare out variables in the argument list of a method call, rather than writing a separate declaration statement</a:t>
            </a:r>
            <a:r>
              <a:rPr lang="en-US" sz="1600" dirty="0" smtClean="0"/>
              <a:t>:</a:t>
            </a:r>
            <a:endParaRPr lang="pl-PL" dirty="0" smtClean="0"/>
          </a:p>
        </p:txBody>
      </p:sp>
      <p:sp>
        <p:nvSpPr>
          <p:cNvPr id="23" name="Content Placeholder 2"/>
          <p:cNvSpPr txBox="1">
            <a:spLocks/>
          </p:cNvSpPr>
          <p:nvPr/>
        </p:nvSpPr>
        <p:spPr>
          <a:xfrm>
            <a:off x="765236" y="5308596"/>
            <a:ext cx="10363201" cy="1397004"/>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pl-PL" sz="1600" dirty="0" smtClean="0"/>
              <a:t>The code is easier to read.</a:t>
            </a:r>
          </a:p>
          <a:p>
            <a:r>
              <a:rPr lang="en-US" sz="1600" dirty="0"/>
              <a:t>No need to assign an initial value</a:t>
            </a:r>
            <a:r>
              <a:rPr lang="en-US" sz="1600" dirty="0" smtClean="0"/>
              <a:t>.</a:t>
            </a:r>
            <a:endParaRPr lang="pl-PL" sz="1600" dirty="0" smtClean="0"/>
          </a:p>
          <a:p>
            <a:r>
              <a:rPr lang="pl-PL" sz="1600" dirty="0" smtClean="0"/>
              <a:t>Support for explicit type as well as </a:t>
            </a:r>
            <a:r>
              <a:rPr lang="pl-PL" sz="1600" i="1" dirty="0" smtClean="0"/>
              <a:t>var</a:t>
            </a:r>
          </a:p>
          <a:p>
            <a:endParaRPr lang="en-US" sz="1600" dirty="0"/>
          </a:p>
          <a:p>
            <a:endParaRPr lang="pl-PL" dirty="0" smtClean="0"/>
          </a:p>
          <a:p>
            <a:endParaRPr lang="en-US" dirty="0"/>
          </a:p>
        </p:txBody>
      </p:sp>
    </p:spTree>
    <p:extLst>
      <p:ext uri="{BB962C8B-B14F-4D97-AF65-F5344CB8AC3E}">
        <p14:creationId xmlns:p14="http://schemas.microsoft.com/office/powerpoint/2010/main" val="1957864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a:t>
            </a:r>
            <a:r>
              <a:rPr lang="en-US" dirty="0"/>
              <a:t>new in .NET Platform</a:t>
            </a:r>
          </a:p>
        </p:txBody>
      </p:sp>
    </p:spTree>
    <p:extLst>
      <p:ext uri="{BB962C8B-B14F-4D97-AF65-F5344CB8AC3E}">
        <p14:creationId xmlns:p14="http://schemas.microsoft.com/office/powerpoint/2010/main" val="3061631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Tuples creation</a:t>
            </a:r>
            <a:endParaRPr lang="en-US" dirty="0"/>
          </a:p>
        </p:txBody>
      </p:sp>
      <p:sp>
        <p:nvSpPr>
          <p:cNvPr id="21" name="Content Placeholder 2"/>
          <p:cNvSpPr txBox="1">
            <a:spLocks/>
          </p:cNvSpPr>
          <p:nvPr/>
        </p:nvSpPr>
        <p:spPr>
          <a:xfrm>
            <a:off x="732957" y="1206788"/>
            <a:ext cx="10363201" cy="469612"/>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pl-PL" sz="1600" dirty="0" smtClean="0"/>
              <a:t>Unnamed tuple</a:t>
            </a:r>
            <a:r>
              <a:rPr lang="en-US" sz="1600" dirty="0" smtClean="0"/>
              <a:t>:</a:t>
            </a:r>
            <a:endParaRPr lang="pl-PL" dirty="0" smtClean="0"/>
          </a:p>
          <a:p>
            <a:endParaRPr lang="en-US" dirty="0"/>
          </a:p>
        </p:txBody>
      </p:sp>
      <p:sp>
        <p:nvSpPr>
          <p:cNvPr id="22" name="Content Placeholder 2"/>
          <p:cNvSpPr txBox="1">
            <a:spLocks/>
          </p:cNvSpPr>
          <p:nvPr/>
        </p:nvSpPr>
        <p:spPr>
          <a:xfrm>
            <a:off x="759522" y="2360874"/>
            <a:ext cx="10363201" cy="419893"/>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pl-PL" sz="1600" dirty="0" smtClean="0"/>
              <a:t>Named tuple</a:t>
            </a:r>
            <a:r>
              <a:rPr lang="en-US" sz="1600" dirty="0" smtClean="0"/>
              <a:t>:</a:t>
            </a:r>
            <a:endParaRPr lang="pl-PL" dirty="0" smtClean="0"/>
          </a:p>
        </p:txBody>
      </p:sp>
      <p:sp>
        <p:nvSpPr>
          <p:cNvPr id="23" name="Content Placeholder 2"/>
          <p:cNvSpPr txBox="1">
            <a:spLocks/>
          </p:cNvSpPr>
          <p:nvPr/>
        </p:nvSpPr>
        <p:spPr>
          <a:xfrm>
            <a:off x="759522" y="4876800"/>
            <a:ext cx="10363201" cy="6096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a:t>The new tuples features require the System.ValueTuple type. It can be referenced via </a:t>
            </a:r>
            <a:r>
              <a:rPr lang="en-US" sz="1600" dirty="0" smtClean="0"/>
              <a:t>NuGet.</a:t>
            </a:r>
            <a:endParaRPr lang="pl-PL" sz="1600" i="1" dirty="0" smtClean="0"/>
          </a:p>
        </p:txBody>
      </p:sp>
      <p:sp>
        <p:nvSpPr>
          <p:cNvPr id="4" name="Rectangle 2"/>
          <p:cNvSpPr>
            <a:spLocks noGrp="1" noChangeArrowheads="1"/>
          </p:cNvSpPr>
          <p:nvPr>
            <p:ph idx="1"/>
          </p:nvPr>
        </p:nvSpPr>
        <p:spPr bwMode="auto">
          <a:xfrm>
            <a:off x="1063624" y="1611809"/>
            <a:ext cx="3963988" cy="492443"/>
          </a:xfrm>
          <a:prstGeom prst="rect">
            <a:avLst/>
          </a:prstGeom>
          <a:solidFill>
            <a:srgbClr val="222324"/>
          </a:solidFill>
          <a:ln>
            <a:noFill/>
          </a:ln>
          <a:effectLst>
            <a:outerShdw dist="35921" dir="2700000" algn="ctr" rotWithShape="0">
              <a:schemeClr val="bg2"/>
            </a:outerShdw>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Lst>
        </p:spPr>
        <p:txBody>
          <a:bodyPr vert="horz" wrap="squar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var</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un</a:t>
            </a:r>
            <a:r>
              <a:rPr kumimoji="0" lang="en-US" altLang="en-US" sz="1000" b="0" i="0" u="none" strike="noStrike" cap="none" normalizeH="0" baseline="0" dirty="0" smtClean="0">
                <a:ln>
                  <a:noFill/>
                </a:ln>
                <a:solidFill>
                  <a:srgbClr val="FAFCFE"/>
                </a:solidFill>
                <a:effectLst/>
                <a:latin typeface="Consolas" panose="020B0609020204030204" pitchFamily="49" charset="0"/>
              </a:rPr>
              <a:t>named = (</a:t>
            </a:r>
            <a:r>
              <a:rPr kumimoji="0" lang="en-US" altLang="en-US" sz="1000" b="0" i="0" u="none" strike="noStrike" cap="none" normalizeH="0" baseline="0" dirty="0" smtClean="0">
                <a:ln>
                  <a:noFill/>
                </a:ln>
                <a:solidFill>
                  <a:srgbClr val="CE9178"/>
                </a:solidFill>
                <a:effectLst/>
                <a:latin typeface="Consolas" panose="020B0609020204030204" pitchFamily="49" charset="0"/>
              </a:rPr>
              <a:t>"one"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lang="pl-PL" altLang="en-US" sz="1000" dirty="0" smtClean="0">
                <a:solidFill>
                  <a:srgbClr val="B5CEA8"/>
                </a:solidFill>
                <a:latin typeface="Consolas" panose="020B0609020204030204" pitchFamily="49" charset="0"/>
              </a:rPr>
              <a:t>10</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lvl="0" indent="0" eaLnBrk="0" fontAlgn="base" hangingPunct="0">
              <a:lnSpc>
                <a:spcPct val="100000"/>
              </a:lnSpc>
              <a:spcBef>
                <a:spcPct val="0"/>
              </a:spcBef>
              <a:spcAft>
                <a:spcPct val="0"/>
              </a:spcAft>
              <a:buClrTx/>
              <a:buSzTx/>
              <a:buNone/>
            </a:pPr>
            <a:r>
              <a:rPr lang="pl-PL" altLang="en-US" sz="1000" dirty="0" smtClean="0">
                <a:solidFill>
                  <a:srgbClr val="4EC9B0"/>
                </a:solidFill>
                <a:latin typeface="Consolas" panose="020B0609020204030204" pitchFamily="49" charset="0"/>
              </a:rPr>
              <a:t> Console</a:t>
            </a:r>
            <a:r>
              <a:rPr lang="pl-PL" altLang="en-US" sz="1000" dirty="0" smtClean="0">
                <a:latin typeface="Consolas" panose="020B0609020204030204" pitchFamily="49" charset="0"/>
              </a:rPr>
              <a:t>.WriteLine(unnamed.Item1 + unnamed.Item2);</a:t>
            </a:r>
            <a:endParaRPr kumimoji="0" lang="en-US" altLang="en-US" sz="1000" b="0" i="0" u="none" strike="noStrike" cap="none" normalizeH="0" baseline="0" dirty="0" smtClean="0">
              <a:ln>
                <a:noFill/>
              </a:ln>
              <a:solidFill>
                <a:schemeClr val="tx1"/>
              </a:solidFill>
              <a:effectLst/>
              <a:latin typeface="Consolas" panose="020B0609020204030204" pitchFamily="49" charset="0"/>
            </a:endParaRPr>
          </a:p>
        </p:txBody>
      </p:sp>
      <p:sp>
        <p:nvSpPr>
          <p:cNvPr id="11" name="Rectangle 2"/>
          <p:cNvSpPr txBox="1">
            <a:spLocks noChangeArrowheads="1"/>
          </p:cNvSpPr>
          <p:nvPr/>
        </p:nvSpPr>
        <p:spPr bwMode="auto">
          <a:xfrm>
            <a:off x="1063624" y="2845828"/>
            <a:ext cx="3963988" cy="492443"/>
          </a:xfrm>
          <a:prstGeom prst="rect">
            <a:avLst/>
          </a:prstGeom>
          <a:solidFill>
            <a:srgbClr val="222324"/>
          </a:solidFill>
          <a:ln>
            <a:noFill/>
          </a:ln>
          <a:effectLst>
            <a:outerShdw dist="35921" dir="2700000" algn="ctr" rotWithShape="0">
              <a:schemeClr val="bg2"/>
            </a:outerShdw>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Lst>
        </p:spPr>
        <p:txBody>
          <a:bodyPr vert="horz" wrap="square" lIns="91440" tIns="91440" rIns="91440" bIns="91440" numCol="1" rtlCol="0" anchor="t" anchorCtr="0" compatLnSpc="1">
            <a:prstTxWarp prst="textNoShape">
              <a:avLst/>
            </a:prstTxWarp>
            <a:sp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ClrTx/>
              <a:buSzTx/>
              <a:buFontTx/>
              <a:buNone/>
            </a:pPr>
            <a:r>
              <a:rPr lang="pl-PL" altLang="en-US" sz="1000" dirty="0" smtClean="0">
                <a:solidFill>
                  <a:srgbClr val="569CD6"/>
                </a:solidFill>
                <a:latin typeface="Consolas" panose="020B0609020204030204" pitchFamily="49" charset="0"/>
              </a:rPr>
              <a:t> </a:t>
            </a:r>
            <a:r>
              <a:rPr lang="en-US" altLang="en-US" sz="1000" dirty="0" smtClean="0">
                <a:solidFill>
                  <a:srgbClr val="569CD6"/>
                </a:solidFill>
                <a:latin typeface="Consolas" panose="020B0609020204030204" pitchFamily="49" charset="0"/>
              </a:rPr>
              <a:t>var</a:t>
            </a:r>
            <a:r>
              <a:rPr lang="en-US" altLang="en-US" sz="1000" dirty="0" smtClean="0">
                <a:solidFill>
                  <a:srgbClr val="FAFCFE"/>
                </a:solidFill>
                <a:latin typeface="Consolas" panose="020B0609020204030204" pitchFamily="49" charset="0"/>
              </a:rPr>
              <a:t> named = (</a:t>
            </a:r>
            <a:r>
              <a:rPr lang="pl-PL" altLang="en-US" sz="1000" dirty="0" smtClean="0">
                <a:solidFill>
                  <a:srgbClr val="FAFCFE"/>
                </a:solidFill>
                <a:latin typeface="Consolas" panose="020B0609020204030204" pitchFamily="49" charset="0"/>
              </a:rPr>
              <a:t>F</a:t>
            </a:r>
            <a:r>
              <a:rPr lang="en-US" altLang="en-US" sz="1000" dirty="0" smtClean="0">
                <a:solidFill>
                  <a:srgbClr val="FAFCFE"/>
                </a:solidFill>
                <a:latin typeface="Consolas" panose="020B0609020204030204" pitchFamily="49" charset="0"/>
              </a:rPr>
              <a:t>irst: </a:t>
            </a:r>
            <a:r>
              <a:rPr lang="en-US" altLang="en-US" sz="1000" dirty="0" smtClean="0">
                <a:solidFill>
                  <a:srgbClr val="CE9178"/>
                </a:solidFill>
                <a:latin typeface="Consolas" panose="020B0609020204030204" pitchFamily="49" charset="0"/>
              </a:rPr>
              <a:t>"one"</a:t>
            </a:r>
            <a:r>
              <a:rPr lang="en-US" altLang="en-US" sz="1000" dirty="0" smtClean="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S</a:t>
            </a:r>
            <a:r>
              <a:rPr lang="en-US" altLang="en-US" sz="1000" dirty="0" smtClean="0">
                <a:solidFill>
                  <a:srgbClr val="FAFCFE"/>
                </a:solidFill>
                <a:latin typeface="Consolas" panose="020B0609020204030204" pitchFamily="49" charset="0"/>
              </a:rPr>
              <a:t>econd: </a:t>
            </a:r>
            <a:r>
              <a:rPr lang="pl-PL" altLang="en-US" sz="1000" dirty="0" smtClean="0">
                <a:solidFill>
                  <a:srgbClr val="B5CEA8"/>
                </a:solidFill>
                <a:latin typeface="Consolas" panose="020B0609020204030204" pitchFamily="49" charset="0"/>
              </a:rPr>
              <a:t>10</a:t>
            </a: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a:p>
            <a:pPr marL="0" indent="0" eaLnBrk="0" fontAlgn="base" hangingPunct="0">
              <a:lnSpc>
                <a:spcPct val="100000"/>
              </a:lnSpc>
              <a:spcBef>
                <a:spcPct val="0"/>
              </a:spcBef>
              <a:spcAft>
                <a:spcPct val="0"/>
              </a:spcAft>
              <a:buClrTx/>
              <a:buSzTx/>
              <a:buFontTx/>
              <a:buNone/>
            </a:pPr>
            <a:r>
              <a:rPr lang="pl-PL" altLang="en-US" sz="1000" dirty="0" smtClean="0">
                <a:solidFill>
                  <a:srgbClr val="4EC9B0"/>
                </a:solidFill>
                <a:latin typeface="Consolas" panose="020B0609020204030204" pitchFamily="49" charset="0"/>
              </a:rPr>
              <a:t> Console</a:t>
            </a:r>
            <a:r>
              <a:rPr lang="pl-PL" altLang="en-US" sz="1000" dirty="0" smtClean="0">
                <a:latin typeface="Consolas" panose="020B0609020204030204" pitchFamily="49" charset="0"/>
              </a:rPr>
              <a:t>.WriteLine(named.First </a:t>
            </a:r>
            <a:r>
              <a:rPr lang="pl-PL" altLang="en-US" sz="1000" dirty="0">
                <a:latin typeface="Consolas" panose="020B0609020204030204" pitchFamily="49" charset="0"/>
              </a:rPr>
              <a:t>+ </a:t>
            </a:r>
            <a:r>
              <a:rPr lang="pl-PL" altLang="en-US" sz="1000" dirty="0" smtClean="0">
                <a:latin typeface="Consolas" panose="020B0609020204030204" pitchFamily="49" charset="0"/>
              </a:rPr>
              <a:t>named.Second);</a:t>
            </a:r>
            <a:r>
              <a:rPr lang="en-US" altLang="en-US" sz="1000" dirty="0" smtClean="0">
                <a:latin typeface="Consolas" panose="020B0609020204030204" pitchFamily="49" charset="0"/>
              </a:rPr>
              <a:t> </a:t>
            </a:r>
          </a:p>
        </p:txBody>
      </p:sp>
      <p:sp>
        <p:nvSpPr>
          <p:cNvPr id="15" name="Rectangle 2"/>
          <p:cNvSpPr txBox="1">
            <a:spLocks noChangeArrowheads="1"/>
          </p:cNvSpPr>
          <p:nvPr/>
        </p:nvSpPr>
        <p:spPr bwMode="auto">
          <a:xfrm>
            <a:off x="1063624" y="3481389"/>
            <a:ext cx="3963988" cy="492443"/>
          </a:xfrm>
          <a:prstGeom prst="rect">
            <a:avLst/>
          </a:prstGeom>
          <a:solidFill>
            <a:srgbClr val="222324"/>
          </a:solidFill>
          <a:ln>
            <a:noFill/>
          </a:ln>
          <a:effectLst>
            <a:outerShdw dist="35921" dir="2700000" algn="ctr" rotWithShape="0">
              <a:schemeClr val="bg2"/>
            </a:outerShdw>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Lst>
        </p:spPr>
        <p:txBody>
          <a:bodyPr vert="horz" wrap="square" lIns="91440" tIns="91440" rIns="91440" bIns="91440" numCol="1" rtlCol="0" anchor="t" anchorCtr="0" compatLnSpc="1">
            <a:prstTxWarp prst="textNoShape">
              <a:avLst/>
            </a:prstTxWarp>
            <a:sp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ClrTx/>
              <a:buSzTx/>
              <a:buFontTx/>
              <a:buNone/>
            </a:pPr>
            <a:r>
              <a:rPr lang="pl-PL" altLang="en-US" sz="1000" dirty="0" smtClean="0">
                <a:solidFill>
                  <a:srgbClr val="569CD6"/>
                </a:solidFill>
                <a:latin typeface="Consolas" panose="020B0609020204030204" pitchFamily="49" charset="0"/>
              </a:rPr>
              <a:t> </a:t>
            </a:r>
            <a:r>
              <a:rPr lang="pl-PL" altLang="en-US" sz="1000" dirty="0" smtClean="0">
                <a:latin typeface="Consolas" panose="020B0609020204030204" pitchFamily="49" charset="0"/>
              </a:rPr>
              <a:t>(</a:t>
            </a:r>
            <a:r>
              <a:rPr lang="pl-PL" altLang="en-US" sz="1000" dirty="0" smtClean="0">
                <a:solidFill>
                  <a:srgbClr val="569CD6"/>
                </a:solidFill>
                <a:latin typeface="Consolas" panose="020B0609020204030204" pitchFamily="49" charset="0"/>
              </a:rPr>
              <a:t>string </a:t>
            </a:r>
            <a:r>
              <a:rPr lang="pl-PL" altLang="en-US" sz="1000" dirty="0">
                <a:latin typeface="Consolas" panose="020B0609020204030204" pitchFamily="49" charset="0"/>
              </a:rPr>
              <a:t>F</a:t>
            </a:r>
            <a:r>
              <a:rPr lang="pl-PL" altLang="en-US" sz="1000" dirty="0" smtClean="0">
                <a:latin typeface="Consolas" panose="020B0609020204030204" pitchFamily="49" charset="0"/>
              </a:rPr>
              <a:t>irst,</a:t>
            </a:r>
            <a:r>
              <a:rPr lang="pl-PL" altLang="en-US" sz="1000" dirty="0" smtClean="0">
                <a:solidFill>
                  <a:srgbClr val="569CD6"/>
                </a:solidFill>
                <a:latin typeface="Consolas" panose="020B0609020204030204" pitchFamily="49" charset="0"/>
              </a:rPr>
              <a:t> int </a:t>
            </a:r>
            <a:r>
              <a:rPr lang="pl-PL" altLang="en-US" sz="1000" dirty="0">
                <a:latin typeface="Consolas" panose="020B0609020204030204" pitchFamily="49" charset="0"/>
              </a:rPr>
              <a:t>S</a:t>
            </a:r>
            <a:r>
              <a:rPr lang="pl-PL" altLang="en-US" sz="1000" dirty="0" smtClean="0">
                <a:latin typeface="Consolas" panose="020B0609020204030204" pitchFamily="49" charset="0"/>
              </a:rPr>
              <a:t>econd)</a:t>
            </a:r>
            <a:r>
              <a:rPr lang="en-US" altLang="en-US" sz="1000" dirty="0" smtClean="0">
                <a:solidFill>
                  <a:srgbClr val="FAFCFE"/>
                </a:solidFill>
                <a:latin typeface="Consolas" panose="020B0609020204030204" pitchFamily="49" charset="0"/>
              </a:rPr>
              <a:t> named = (</a:t>
            </a:r>
            <a:r>
              <a:rPr lang="en-US" altLang="en-US" sz="1000" dirty="0" smtClean="0">
                <a:solidFill>
                  <a:srgbClr val="CE9178"/>
                </a:solidFill>
                <a:latin typeface="Consolas" panose="020B0609020204030204" pitchFamily="49" charset="0"/>
              </a:rPr>
              <a:t>"one"</a:t>
            </a:r>
            <a:r>
              <a:rPr lang="en-US" altLang="en-US" sz="1000" dirty="0" smtClean="0">
                <a:solidFill>
                  <a:srgbClr val="FAFCFE"/>
                </a:solidFill>
                <a:latin typeface="Consolas" panose="020B0609020204030204" pitchFamily="49" charset="0"/>
              </a:rPr>
              <a:t>, </a:t>
            </a:r>
            <a:r>
              <a:rPr lang="pl-PL" altLang="en-US" sz="1000" dirty="0" smtClean="0">
                <a:solidFill>
                  <a:srgbClr val="B5CEA8"/>
                </a:solidFill>
                <a:latin typeface="Consolas" panose="020B0609020204030204" pitchFamily="49" charset="0"/>
              </a:rPr>
              <a:t>10</a:t>
            </a: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a:p>
            <a:pPr marL="0" indent="0" eaLnBrk="0" fontAlgn="base" hangingPunct="0">
              <a:lnSpc>
                <a:spcPct val="100000"/>
              </a:lnSpc>
              <a:spcBef>
                <a:spcPct val="0"/>
              </a:spcBef>
              <a:spcAft>
                <a:spcPct val="0"/>
              </a:spcAft>
              <a:buClrTx/>
              <a:buSzTx/>
              <a:buFontTx/>
              <a:buNone/>
            </a:pPr>
            <a:r>
              <a:rPr lang="pl-PL" altLang="en-US" sz="1000" dirty="0" smtClean="0">
                <a:solidFill>
                  <a:srgbClr val="4EC9B0"/>
                </a:solidFill>
                <a:latin typeface="Consolas" panose="020B0609020204030204" pitchFamily="49" charset="0"/>
              </a:rPr>
              <a:t> Console</a:t>
            </a:r>
            <a:r>
              <a:rPr lang="pl-PL" altLang="en-US" sz="1000" dirty="0" smtClean="0">
                <a:latin typeface="Consolas" panose="020B0609020204030204" pitchFamily="49" charset="0"/>
              </a:rPr>
              <a:t>.WriteLine(named.First </a:t>
            </a:r>
            <a:r>
              <a:rPr lang="pl-PL" altLang="en-US" sz="1000" dirty="0">
                <a:latin typeface="Consolas" panose="020B0609020204030204" pitchFamily="49" charset="0"/>
              </a:rPr>
              <a:t>+ </a:t>
            </a:r>
            <a:r>
              <a:rPr lang="pl-PL" altLang="en-US" sz="1000" dirty="0" smtClean="0">
                <a:latin typeface="Consolas" panose="020B0609020204030204" pitchFamily="49" charset="0"/>
              </a:rPr>
              <a:t>named.Second);</a:t>
            </a:r>
            <a:r>
              <a:rPr lang="en-US" altLang="en-US" sz="1000" dirty="0" smtClean="0">
                <a:latin typeface="Consolas" panose="020B0609020204030204" pitchFamily="49" charset="0"/>
              </a:rPr>
              <a:t> </a:t>
            </a:r>
          </a:p>
        </p:txBody>
      </p:sp>
      <p:sp>
        <p:nvSpPr>
          <p:cNvPr id="17" name="Rectangle 2"/>
          <p:cNvSpPr txBox="1">
            <a:spLocks noChangeArrowheads="1"/>
          </p:cNvSpPr>
          <p:nvPr/>
        </p:nvSpPr>
        <p:spPr bwMode="auto">
          <a:xfrm>
            <a:off x="1063624" y="4116951"/>
            <a:ext cx="3963988" cy="492443"/>
          </a:xfrm>
          <a:prstGeom prst="rect">
            <a:avLst/>
          </a:prstGeom>
          <a:solidFill>
            <a:srgbClr val="222324"/>
          </a:solidFill>
          <a:ln>
            <a:noFill/>
          </a:ln>
          <a:effectLst>
            <a:outerShdw dist="35921" dir="2700000" algn="ctr" rotWithShape="0">
              <a:schemeClr val="bg2"/>
            </a:outerShdw>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Lst>
        </p:spPr>
        <p:txBody>
          <a:bodyPr vert="horz" wrap="square" lIns="91440" tIns="91440" rIns="91440" bIns="91440" numCol="1" rtlCol="0" anchor="t" anchorCtr="0" compatLnSpc="1">
            <a:prstTxWarp prst="textNoShape">
              <a:avLst/>
            </a:prstTxWarp>
            <a:sp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ClrTx/>
              <a:buSzTx/>
              <a:buFontTx/>
              <a:buNone/>
            </a:pPr>
            <a:r>
              <a:rPr lang="pl-PL" altLang="en-US" sz="1000" dirty="0" smtClean="0">
                <a:solidFill>
                  <a:srgbClr val="569CD6"/>
                </a:solidFill>
                <a:latin typeface="Consolas" panose="020B0609020204030204" pitchFamily="49" charset="0"/>
              </a:rPr>
              <a:t> </a:t>
            </a:r>
            <a:r>
              <a:rPr lang="pl-PL" altLang="en-US" sz="1000" dirty="0" smtClean="0">
                <a:latin typeface="Consolas" panose="020B0609020204030204" pitchFamily="49" charset="0"/>
              </a:rPr>
              <a:t>(</a:t>
            </a:r>
            <a:r>
              <a:rPr lang="pl-PL" altLang="en-US" sz="1000" dirty="0" smtClean="0">
                <a:solidFill>
                  <a:srgbClr val="569CD6"/>
                </a:solidFill>
                <a:latin typeface="Consolas" panose="020B0609020204030204" pitchFamily="49" charset="0"/>
              </a:rPr>
              <a:t>string </a:t>
            </a:r>
            <a:r>
              <a:rPr lang="pl-PL" altLang="en-US" sz="1000" dirty="0">
                <a:latin typeface="Consolas" panose="020B0609020204030204" pitchFamily="49" charset="0"/>
              </a:rPr>
              <a:t>F</a:t>
            </a:r>
            <a:r>
              <a:rPr lang="pl-PL" altLang="en-US" sz="1000" dirty="0" smtClean="0">
                <a:latin typeface="Consolas" panose="020B0609020204030204" pitchFamily="49" charset="0"/>
              </a:rPr>
              <a:t>irst,</a:t>
            </a:r>
            <a:r>
              <a:rPr lang="pl-PL" altLang="en-US" sz="1000" dirty="0" smtClean="0">
                <a:solidFill>
                  <a:srgbClr val="569CD6"/>
                </a:solidFill>
                <a:latin typeface="Consolas" panose="020B0609020204030204" pitchFamily="49" charset="0"/>
              </a:rPr>
              <a:t> int </a:t>
            </a:r>
            <a:r>
              <a:rPr lang="pl-PL" altLang="en-US" sz="1000" dirty="0">
                <a:latin typeface="Consolas" panose="020B0609020204030204" pitchFamily="49" charset="0"/>
              </a:rPr>
              <a:t>S</a:t>
            </a:r>
            <a:r>
              <a:rPr lang="pl-PL" altLang="en-US" sz="1000" dirty="0" smtClean="0">
                <a:latin typeface="Consolas" panose="020B0609020204030204" pitchFamily="49" charset="0"/>
              </a:rPr>
              <a:t>econd)</a:t>
            </a:r>
            <a:r>
              <a:rPr lang="en-US" altLang="en-US" sz="1000" dirty="0" smtClean="0">
                <a:solidFill>
                  <a:srgbClr val="FAFCFE"/>
                </a:solidFill>
                <a:latin typeface="Consolas" panose="020B0609020204030204" pitchFamily="49" charset="0"/>
              </a:rPr>
              <a:t> named = (</a:t>
            </a:r>
            <a:r>
              <a:rPr lang="pl-PL" altLang="en-US" sz="1000" dirty="0" smtClean="0">
                <a:solidFill>
                  <a:srgbClr val="FAFCFE"/>
                </a:solidFill>
                <a:latin typeface="Consolas" panose="020B0609020204030204" pitchFamily="49" charset="0"/>
              </a:rPr>
              <a:t>A</a:t>
            </a:r>
            <a:r>
              <a:rPr lang="en-US" altLang="en-US" sz="1000" dirty="0" smtClean="0">
                <a:solidFill>
                  <a:srgbClr val="FAFCFE"/>
                </a:solidFill>
                <a:latin typeface="Consolas" panose="020B0609020204030204" pitchFamily="49" charset="0"/>
              </a:rPr>
              <a:t>: </a:t>
            </a:r>
            <a:r>
              <a:rPr lang="en-US" altLang="en-US" sz="1000" dirty="0" smtClean="0">
                <a:solidFill>
                  <a:srgbClr val="CE9178"/>
                </a:solidFill>
                <a:latin typeface="Consolas" panose="020B0609020204030204" pitchFamily="49" charset="0"/>
              </a:rPr>
              <a:t>"one"</a:t>
            </a:r>
            <a:r>
              <a:rPr lang="en-US" altLang="en-US" sz="1000" dirty="0" smtClean="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B</a:t>
            </a:r>
            <a:r>
              <a:rPr lang="en-US" altLang="en-US" sz="1000" dirty="0" smtClean="0">
                <a:solidFill>
                  <a:srgbClr val="FAFCFE"/>
                </a:solidFill>
                <a:latin typeface="Consolas" panose="020B0609020204030204" pitchFamily="49" charset="0"/>
              </a:rPr>
              <a:t>: </a:t>
            </a:r>
            <a:r>
              <a:rPr lang="pl-PL" altLang="en-US" sz="1000" dirty="0" smtClean="0">
                <a:solidFill>
                  <a:srgbClr val="B5CEA8"/>
                </a:solidFill>
                <a:latin typeface="Consolas" panose="020B0609020204030204" pitchFamily="49" charset="0"/>
              </a:rPr>
              <a:t>10</a:t>
            </a: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a:p>
            <a:pPr marL="0" indent="0" eaLnBrk="0" fontAlgn="base" hangingPunct="0">
              <a:lnSpc>
                <a:spcPct val="100000"/>
              </a:lnSpc>
              <a:spcBef>
                <a:spcPct val="0"/>
              </a:spcBef>
              <a:spcAft>
                <a:spcPct val="0"/>
              </a:spcAft>
              <a:buClrTx/>
              <a:buSzTx/>
              <a:buFontTx/>
              <a:buNone/>
            </a:pPr>
            <a:r>
              <a:rPr lang="pl-PL" altLang="en-US" sz="1000" dirty="0" smtClean="0">
                <a:solidFill>
                  <a:srgbClr val="4EC9B0"/>
                </a:solidFill>
                <a:latin typeface="Consolas" panose="020B0609020204030204" pitchFamily="49" charset="0"/>
              </a:rPr>
              <a:t> Console</a:t>
            </a:r>
            <a:r>
              <a:rPr lang="pl-PL" altLang="en-US" sz="1000" dirty="0" smtClean="0">
                <a:latin typeface="Consolas" panose="020B0609020204030204" pitchFamily="49" charset="0"/>
              </a:rPr>
              <a:t>.WriteLine(named.First </a:t>
            </a:r>
            <a:r>
              <a:rPr lang="pl-PL" altLang="en-US" sz="1000" dirty="0">
                <a:latin typeface="Consolas" panose="020B0609020204030204" pitchFamily="49" charset="0"/>
              </a:rPr>
              <a:t>+ </a:t>
            </a:r>
            <a:r>
              <a:rPr lang="pl-PL" altLang="en-US" sz="1000" dirty="0" smtClean="0">
                <a:latin typeface="Consolas" panose="020B0609020204030204" pitchFamily="49" charset="0"/>
              </a:rPr>
              <a:t>unnamed.Second);</a:t>
            </a:r>
            <a:r>
              <a:rPr lang="en-US" altLang="en-US" sz="1000" dirty="0" smtClean="0">
                <a:latin typeface="Consolas" panose="020B0609020204030204" pitchFamily="49" charset="0"/>
              </a:rPr>
              <a:t> </a:t>
            </a:r>
          </a:p>
        </p:txBody>
      </p:sp>
    </p:spTree>
    <p:extLst>
      <p:ext uri="{BB962C8B-B14F-4D97-AF65-F5344CB8AC3E}">
        <p14:creationId xmlns:p14="http://schemas.microsoft.com/office/powerpoint/2010/main" val="4794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en-US" dirty="0" smtClean="0"/>
              <a:t>Tuples </a:t>
            </a:r>
            <a:r>
              <a:rPr lang="en-US" dirty="0"/>
              <a:t>as method return values</a:t>
            </a:r>
          </a:p>
        </p:txBody>
      </p:sp>
      <p:sp>
        <p:nvSpPr>
          <p:cNvPr id="21" name="Content Placeholder 2"/>
          <p:cNvSpPr txBox="1">
            <a:spLocks/>
          </p:cNvSpPr>
          <p:nvPr/>
        </p:nvSpPr>
        <p:spPr>
          <a:xfrm>
            <a:off x="732957" y="1206788"/>
            <a:ext cx="10363201" cy="6096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pl-PL" sz="1600" dirty="0" smtClean="0"/>
              <a:t>Methods can return tuple results</a:t>
            </a:r>
            <a:r>
              <a:rPr lang="en-US" sz="1600" dirty="0" smtClean="0"/>
              <a:t>:</a:t>
            </a:r>
            <a:endParaRPr lang="pl-PL" dirty="0" smtClean="0"/>
          </a:p>
          <a:p>
            <a:endParaRPr lang="en-US" dirty="0"/>
          </a:p>
        </p:txBody>
      </p:sp>
      <p:sp>
        <p:nvSpPr>
          <p:cNvPr id="3" name="Rectangle 1"/>
          <p:cNvSpPr>
            <a:spLocks noChangeArrowheads="1"/>
          </p:cNvSpPr>
          <p:nvPr/>
        </p:nvSpPr>
        <p:spPr bwMode="auto">
          <a:xfrm>
            <a:off x="1065212" y="1661012"/>
            <a:ext cx="3733800" cy="1107996"/>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private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First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Second</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4EC9B0"/>
                </a:solidFill>
                <a:effectLst/>
                <a:latin typeface="Consolas" panose="020B0609020204030204" pitchFamily="49" charset="0"/>
              </a:rPr>
              <a:t>GetResult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kumimoji="0" lang="pl-PL" altLang="en-US" sz="1000" b="0" i="0" u="none" strike="noStrike" cap="none" normalizeH="0" baseline="0" dirty="0" smtClean="0">
                <a:ln>
                  <a:noFill/>
                </a:ln>
                <a:solidFill>
                  <a:srgbClr val="569CD6"/>
                </a:solidFill>
                <a:effectLst/>
                <a:latin typeface="Consolas" panose="020B0609020204030204" pitchFamily="49" charset="0"/>
              </a:rPr>
              <a:t>   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first</a:t>
            </a:r>
            <a:r>
              <a:rPr kumimoji="0" lang="en-US" altLang="en-US" sz="1000" b="0" i="0" u="none" strike="noStrike" cap="none" normalizeH="0" baseline="0" dirty="0" smtClean="0">
                <a:ln>
                  <a:noFill/>
                </a:ln>
                <a:solidFill>
                  <a:srgbClr val="FAFCFE"/>
                </a:solidFill>
                <a:effectLst/>
                <a:latin typeface="Consolas" panose="020B0609020204030204" pitchFamily="49" charset="0"/>
              </a:rPr>
              <a:t> = </a:t>
            </a:r>
            <a:r>
              <a:rPr lang="en-US" altLang="en-US" sz="1000" dirty="0">
                <a:solidFill>
                  <a:srgbClr val="CE9178"/>
                </a:solidFill>
                <a:latin typeface="Consolas" panose="020B0609020204030204" pitchFamily="49" charset="0"/>
              </a:rPr>
              <a:t>"one"</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lang="pl-PL" altLang="en-US" sz="1000" dirty="0">
                <a:solidFill>
                  <a:srgbClr val="FAFCFE"/>
                </a:solidFill>
                <a:latin typeface="Consolas" panose="020B0609020204030204" pitchFamily="49" charset="0"/>
              </a:rPr>
              <a:t>s</a:t>
            </a:r>
            <a:r>
              <a:rPr kumimoji="0" lang="pl-PL" altLang="en-US" sz="1000" b="0" i="0" u="none" strike="noStrike" cap="none" normalizeH="0" baseline="0" dirty="0" smtClean="0">
                <a:ln>
                  <a:noFill/>
                </a:ln>
                <a:solidFill>
                  <a:srgbClr val="FAFCFE"/>
                </a:solidFill>
                <a:effectLst/>
                <a:latin typeface="Consolas" panose="020B0609020204030204" pitchFamily="49" charset="0"/>
              </a:rPr>
              <a:t>econd</a:t>
            </a:r>
            <a:r>
              <a:rPr kumimoji="0" lang="en-US" altLang="en-US" sz="1000" b="0" i="0" u="none" strike="noStrike" cap="none" normalizeH="0" baseline="0" dirty="0" smtClean="0">
                <a:ln>
                  <a:noFill/>
                </a:ln>
                <a:solidFill>
                  <a:srgbClr val="FAFCFE"/>
                </a:solidFill>
                <a:effectLst/>
                <a:latin typeface="Consolas" panose="020B0609020204030204" pitchFamily="49" charset="0"/>
              </a:rPr>
              <a:t> = </a:t>
            </a:r>
            <a:r>
              <a:rPr lang="pl-PL" altLang="en-US" sz="1000" dirty="0" smtClean="0">
                <a:solidFill>
                  <a:srgbClr val="B5CEA8"/>
                </a:solidFill>
                <a:latin typeface="Consolas" panose="020B0609020204030204" pitchFamily="49" charset="0"/>
              </a:rPr>
              <a:t>10</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lang="pl-PL" altLang="en-US" sz="1000" dirty="0">
                <a:solidFill>
                  <a:srgbClr val="FAFCFE"/>
                </a:solidFill>
                <a:latin typeface="Consolas" panose="020B0609020204030204" pitchFamily="49" charset="0"/>
              </a:rPr>
              <a:t>first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lang="pl-PL" altLang="en-US" sz="1000" dirty="0">
                <a:solidFill>
                  <a:srgbClr val="FAFCFE"/>
                </a:solidFill>
                <a:latin typeface="Consolas" panose="020B0609020204030204" pitchFamily="49" charset="0"/>
              </a:rPr>
              <a:t>second</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0" name="Rectangle 1"/>
          <p:cNvSpPr>
            <a:spLocks noChangeArrowheads="1"/>
          </p:cNvSpPr>
          <p:nvPr/>
        </p:nvSpPr>
        <p:spPr bwMode="auto">
          <a:xfrm>
            <a:off x="4951412" y="1661012"/>
            <a:ext cx="3429144" cy="954107"/>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private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First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Second</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4EC9B0"/>
                </a:solidFill>
                <a:effectLst/>
                <a:latin typeface="Consolas" panose="020B0609020204030204" pitchFamily="49" charset="0"/>
              </a:rPr>
              <a:t>GetResult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lang="pl-PL" altLang="en-US" sz="1000" dirty="0" smtClean="0">
                <a:solidFill>
                  <a:srgbClr val="569CD6"/>
                </a:solidFill>
                <a:latin typeface="Consolas" panose="020B0609020204030204" pitchFamily="49" charset="0"/>
              </a:rPr>
              <a:t>   </a:t>
            </a:r>
            <a:r>
              <a:rPr lang="en-US" altLang="en-US" sz="1000" dirty="0" smtClean="0">
                <a:solidFill>
                  <a:srgbClr val="569CD6"/>
                </a:solidFill>
                <a:latin typeface="Consolas" panose="020B0609020204030204" pitchFamily="49" charset="0"/>
              </a:rPr>
              <a:t>var</a:t>
            </a:r>
            <a:r>
              <a:rPr lang="en-US" altLang="en-US" sz="1000" dirty="0" smtClean="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result</a:t>
            </a:r>
            <a:r>
              <a:rPr lang="en-US" altLang="en-US" sz="1000" dirty="0" smtClean="0">
                <a:solidFill>
                  <a:srgbClr val="FAFCFE"/>
                </a:solidFill>
                <a:latin typeface="Consolas" panose="020B0609020204030204" pitchFamily="49" charset="0"/>
              </a:rPr>
              <a:t> </a:t>
            </a:r>
            <a:r>
              <a:rPr lang="en-US" altLang="en-US" sz="1000" dirty="0">
                <a:solidFill>
                  <a:srgbClr val="FAFCFE"/>
                </a:solidFill>
                <a:latin typeface="Consolas" panose="020B0609020204030204" pitchFamily="49" charset="0"/>
              </a:rPr>
              <a:t>= (</a:t>
            </a:r>
            <a:r>
              <a:rPr lang="pl-PL" altLang="en-US" sz="1000" dirty="0">
                <a:solidFill>
                  <a:srgbClr val="FAFCFE"/>
                </a:solidFill>
                <a:latin typeface="Consolas" panose="020B0609020204030204" pitchFamily="49" charset="0"/>
              </a:rPr>
              <a:t>F</a:t>
            </a:r>
            <a:r>
              <a:rPr lang="en-US" altLang="en-US" sz="1000" dirty="0">
                <a:solidFill>
                  <a:srgbClr val="FAFCFE"/>
                </a:solidFill>
                <a:latin typeface="Consolas" panose="020B0609020204030204" pitchFamily="49" charset="0"/>
              </a:rPr>
              <a:t>irst: </a:t>
            </a:r>
            <a:r>
              <a:rPr lang="en-US" altLang="en-US" sz="1000" dirty="0">
                <a:solidFill>
                  <a:srgbClr val="CE9178"/>
                </a:solidFill>
                <a:latin typeface="Consolas" panose="020B0609020204030204" pitchFamily="49" charset="0"/>
              </a:rPr>
              <a:t>"one"</a:t>
            </a:r>
            <a:r>
              <a:rPr lang="en-US" altLang="en-US" sz="1000" dirty="0">
                <a:solidFill>
                  <a:srgbClr val="FAFCFE"/>
                </a:solidFill>
                <a:latin typeface="Consolas" panose="020B0609020204030204" pitchFamily="49" charset="0"/>
              </a:rPr>
              <a:t>, </a:t>
            </a:r>
            <a:r>
              <a:rPr lang="pl-PL" altLang="en-US" sz="1000" dirty="0">
                <a:solidFill>
                  <a:srgbClr val="FAFCFE"/>
                </a:solidFill>
                <a:latin typeface="Consolas" panose="020B0609020204030204" pitchFamily="49" charset="0"/>
              </a:rPr>
              <a:t>S</a:t>
            </a:r>
            <a:r>
              <a:rPr lang="en-US" altLang="en-US" sz="1000" dirty="0">
                <a:solidFill>
                  <a:srgbClr val="FAFCFE"/>
                </a:solidFill>
                <a:latin typeface="Consolas" panose="020B0609020204030204" pitchFamily="49" charset="0"/>
              </a:rPr>
              <a:t>econd: </a:t>
            </a:r>
            <a:r>
              <a:rPr lang="pl-PL" altLang="en-US" sz="1000" dirty="0">
                <a:solidFill>
                  <a:srgbClr val="B5CEA8"/>
                </a:solidFill>
                <a:latin typeface="Consolas" panose="020B0609020204030204" pitchFamily="49" charset="0"/>
              </a:rPr>
              <a:t>10</a:t>
            </a:r>
            <a:r>
              <a:rPr lang="en-US" altLang="en-US" sz="1000" dirty="0">
                <a:solidFill>
                  <a:srgbClr val="FAFCFE"/>
                </a:solidFill>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lang="pl-PL" altLang="en-US" sz="1000" dirty="0" smtClean="0">
                <a:solidFill>
                  <a:srgbClr val="FAFCFE"/>
                </a:solidFill>
                <a:latin typeface="Consolas" panose="020B0609020204030204" pitchFamily="49" charset="0"/>
              </a:rPr>
              <a:t>result;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1" name="Rectangle 1"/>
          <p:cNvSpPr>
            <a:spLocks noChangeArrowheads="1"/>
          </p:cNvSpPr>
          <p:nvPr/>
        </p:nvSpPr>
        <p:spPr bwMode="auto">
          <a:xfrm>
            <a:off x="1065212" y="4549762"/>
            <a:ext cx="3722136" cy="492443"/>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lvl="0" eaLnBrk="0" fontAlgn="base" hangingPunct="0">
              <a:spcBef>
                <a:spcPct val="0"/>
              </a:spcBef>
              <a:spcAft>
                <a:spcPct val="0"/>
              </a:spcAft>
            </a:pPr>
            <a:r>
              <a:rPr lang="en-US" altLang="en-US" sz="1000" dirty="0">
                <a:solidFill>
                  <a:srgbClr val="569CD6"/>
                </a:solidFill>
                <a:latin typeface="Consolas" panose="020B0609020204030204" pitchFamily="49" charset="0"/>
              </a:rPr>
              <a:t>var</a:t>
            </a:r>
            <a:r>
              <a:rPr lang="en-US" altLang="en-US" sz="1000" dirty="0">
                <a:solidFill>
                  <a:srgbClr val="FAFCFE"/>
                </a:solidFill>
                <a:latin typeface="Consolas" panose="020B0609020204030204" pitchFamily="49" charset="0"/>
              </a:rPr>
              <a:t> </a:t>
            </a:r>
            <a:r>
              <a:rPr lang="pl-PL" altLang="en-US" sz="1000" dirty="0">
                <a:solidFill>
                  <a:srgbClr val="FAFCFE"/>
                </a:solidFill>
                <a:latin typeface="Consolas" panose="020B0609020204030204" pitchFamily="49" charset="0"/>
              </a:rPr>
              <a:t>result</a:t>
            </a:r>
            <a:r>
              <a:rPr lang="en-US" altLang="en-US" sz="1000" dirty="0">
                <a:solidFill>
                  <a:srgbClr val="FAFCFE"/>
                </a:solidFill>
                <a:latin typeface="Consolas" panose="020B0609020204030204" pitchFamily="49" charset="0"/>
              </a:rPr>
              <a:t> = </a:t>
            </a:r>
            <a:r>
              <a:rPr lang="pl-PL" altLang="en-US" sz="1000" dirty="0">
                <a:solidFill>
                  <a:srgbClr val="4EC9B0"/>
                </a:solidFill>
                <a:latin typeface="Consolas" panose="020B0609020204030204" pitchFamily="49" charset="0"/>
              </a:rPr>
              <a:t>GetResult</a:t>
            </a: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a:p>
            <a:pPr lvl="0" eaLnBrk="0" fontAlgn="base" hangingPunct="0">
              <a:spcBef>
                <a:spcPct val="0"/>
              </a:spcBef>
              <a:spcAft>
                <a:spcPct val="0"/>
              </a:spcAft>
            </a:pPr>
            <a:r>
              <a:rPr lang="pl-PL" altLang="en-US" sz="1000" dirty="0" smtClean="0">
                <a:solidFill>
                  <a:srgbClr val="4EC9B0"/>
                </a:solidFill>
                <a:latin typeface="Consolas" panose="020B0609020204030204" pitchFamily="49" charset="0"/>
              </a:rPr>
              <a:t>Console</a:t>
            </a:r>
            <a:r>
              <a:rPr lang="pl-PL" altLang="en-US" sz="1000" dirty="0" smtClean="0">
                <a:latin typeface="Consolas" panose="020B0609020204030204" pitchFamily="49" charset="0"/>
              </a:rPr>
              <a:t>.WriteLine(</a:t>
            </a:r>
            <a:r>
              <a:rPr lang="pl-PL" altLang="en-US" sz="1000" dirty="0">
                <a:solidFill>
                  <a:srgbClr val="FAFCFE"/>
                </a:solidFill>
                <a:latin typeface="Consolas" panose="020B0609020204030204" pitchFamily="49" charset="0"/>
              </a:rPr>
              <a:t>result</a:t>
            </a:r>
            <a:r>
              <a:rPr lang="pl-PL" altLang="en-US" sz="1000" dirty="0" smtClean="0">
                <a:latin typeface="Consolas" panose="020B0609020204030204" pitchFamily="49" charset="0"/>
              </a:rPr>
              <a:t>.First </a:t>
            </a:r>
            <a:r>
              <a:rPr lang="pl-PL" altLang="en-US" sz="1000" dirty="0">
                <a:latin typeface="Consolas" panose="020B0609020204030204" pitchFamily="49" charset="0"/>
              </a:rPr>
              <a:t>+ </a:t>
            </a:r>
            <a:r>
              <a:rPr lang="pl-PL" altLang="en-US" sz="1000" dirty="0">
                <a:solidFill>
                  <a:srgbClr val="FAFCFE"/>
                </a:solidFill>
                <a:latin typeface="Consolas" panose="020B0609020204030204" pitchFamily="49" charset="0"/>
              </a:rPr>
              <a:t>result</a:t>
            </a:r>
            <a:r>
              <a:rPr lang="pl-PL" altLang="en-US" sz="1000" dirty="0" smtClean="0">
                <a:latin typeface="Consolas" panose="020B0609020204030204" pitchFamily="49" charset="0"/>
              </a:rPr>
              <a:t>.Second);</a:t>
            </a:r>
            <a:endParaRPr lang="pl-PL" altLang="en-US" sz="1000" dirty="0" smtClean="0">
              <a:solidFill>
                <a:srgbClr val="FAFCFE"/>
              </a:solidFill>
              <a:latin typeface="Consolas" panose="020B0609020204030204" pitchFamily="49" charset="0"/>
            </a:endParaRPr>
          </a:p>
        </p:txBody>
      </p:sp>
      <p:sp>
        <p:nvSpPr>
          <p:cNvPr id="12" name="Rectangle 1"/>
          <p:cNvSpPr>
            <a:spLocks noChangeArrowheads="1"/>
          </p:cNvSpPr>
          <p:nvPr/>
        </p:nvSpPr>
        <p:spPr bwMode="auto">
          <a:xfrm>
            <a:off x="4913472" y="4564151"/>
            <a:ext cx="4384002" cy="492443"/>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eaLnBrk="0" fontAlgn="base" hangingPunct="0">
              <a:spcBef>
                <a:spcPct val="0"/>
              </a:spcBef>
              <a:spcAft>
                <a:spcPct val="0"/>
              </a:spcAft>
            </a:pPr>
            <a:r>
              <a:rPr lang="en-US" altLang="en-US" sz="1000" dirty="0">
                <a:solidFill>
                  <a:srgbClr val="FAFCFE"/>
                </a:solidFill>
                <a:latin typeface="Consolas" panose="020B0609020204030204" pitchFamily="49" charset="0"/>
              </a:rPr>
              <a:t>(</a:t>
            </a:r>
            <a:r>
              <a:rPr lang="en-US" altLang="en-US" sz="1000" dirty="0">
                <a:solidFill>
                  <a:srgbClr val="569CD6"/>
                </a:solidFill>
                <a:latin typeface="Consolas" panose="020B0609020204030204" pitchFamily="49" charset="0"/>
              </a:rPr>
              <a:t>double</a:t>
            </a:r>
            <a:r>
              <a:rPr lang="en-US"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first</a:t>
            </a:r>
            <a:r>
              <a:rPr lang="en-US" altLang="en-US" sz="1000" dirty="0" smtClean="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var</a:t>
            </a:r>
            <a:r>
              <a:rPr lang="en-US"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second</a:t>
            </a:r>
            <a:r>
              <a:rPr lang="en-US" altLang="en-US" sz="1000" dirty="0" smtClean="0">
                <a:solidFill>
                  <a:srgbClr val="FAFCFE"/>
                </a:solidFill>
                <a:latin typeface="Consolas" panose="020B0609020204030204" pitchFamily="49" charset="0"/>
              </a:rPr>
              <a:t>)</a:t>
            </a:r>
            <a:r>
              <a:rPr lang="pl-PL" altLang="en-US" sz="1000" dirty="0" smtClean="0">
                <a:solidFill>
                  <a:srgbClr val="FAFCFE"/>
                </a:solidFill>
                <a:latin typeface="Consolas" panose="020B0609020204030204" pitchFamily="49" charset="0"/>
              </a:rPr>
              <a:t> </a:t>
            </a:r>
            <a:r>
              <a:rPr lang="en-US" altLang="en-US" sz="1000" dirty="0" smtClean="0">
                <a:solidFill>
                  <a:srgbClr val="FAFCFE"/>
                </a:solidFill>
                <a:latin typeface="Consolas" panose="020B0609020204030204" pitchFamily="49" charset="0"/>
              </a:rPr>
              <a:t>= </a:t>
            </a:r>
            <a:r>
              <a:rPr lang="pl-PL" altLang="en-US" sz="1000" dirty="0">
                <a:solidFill>
                  <a:srgbClr val="4EC9B0"/>
                </a:solidFill>
                <a:latin typeface="Consolas" panose="020B0609020204030204" pitchFamily="49" charset="0"/>
              </a:rPr>
              <a:t>GetResult</a:t>
            </a: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a:p>
            <a:pPr lvl="0" eaLnBrk="0" fontAlgn="base" hangingPunct="0">
              <a:spcBef>
                <a:spcPct val="0"/>
              </a:spcBef>
              <a:spcAft>
                <a:spcPct val="0"/>
              </a:spcAft>
            </a:pPr>
            <a:r>
              <a:rPr lang="pl-PL" altLang="en-US" sz="1000" dirty="0" smtClean="0">
                <a:solidFill>
                  <a:srgbClr val="4EC9B0"/>
                </a:solidFill>
                <a:latin typeface="Consolas" panose="020B0609020204030204" pitchFamily="49" charset="0"/>
              </a:rPr>
              <a:t>Console</a:t>
            </a:r>
            <a:r>
              <a:rPr lang="pl-PL" altLang="en-US" sz="1000" dirty="0" smtClean="0">
                <a:latin typeface="Consolas" panose="020B0609020204030204" pitchFamily="49" charset="0"/>
              </a:rPr>
              <a:t>.WriteLine(</a:t>
            </a:r>
            <a:r>
              <a:rPr lang="pl-PL" altLang="en-US" sz="1000" dirty="0">
                <a:solidFill>
                  <a:srgbClr val="FAFCFE"/>
                </a:solidFill>
                <a:latin typeface="Consolas" panose="020B0609020204030204" pitchFamily="49" charset="0"/>
              </a:rPr>
              <a:t>f</a:t>
            </a:r>
            <a:r>
              <a:rPr lang="pl-PL" altLang="en-US" sz="1000" dirty="0" smtClean="0">
                <a:latin typeface="Consolas" panose="020B0609020204030204" pitchFamily="49" charset="0"/>
              </a:rPr>
              <a:t>irst </a:t>
            </a:r>
            <a:r>
              <a:rPr lang="pl-PL" altLang="en-US" sz="1000" dirty="0">
                <a:latin typeface="Consolas" panose="020B0609020204030204" pitchFamily="49" charset="0"/>
              </a:rPr>
              <a:t>+ </a:t>
            </a:r>
            <a:r>
              <a:rPr lang="pl-PL" altLang="en-US" sz="1000" dirty="0">
                <a:solidFill>
                  <a:srgbClr val="FAFCFE"/>
                </a:solidFill>
                <a:latin typeface="Consolas" panose="020B0609020204030204" pitchFamily="49" charset="0"/>
              </a:rPr>
              <a:t>s</a:t>
            </a:r>
            <a:r>
              <a:rPr lang="pl-PL" altLang="en-US" sz="1000" dirty="0" smtClean="0">
                <a:latin typeface="Consolas" panose="020B0609020204030204" pitchFamily="49" charset="0"/>
              </a:rPr>
              <a:t>econd);</a:t>
            </a:r>
            <a:endParaRPr lang="pl-PL" altLang="en-US" sz="1000" dirty="0" smtClean="0">
              <a:solidFill>
                <a:srgbClr val="FAFCFE"/>
              </a:solidFill>
              <a:latin typeface="Consolas" panose="020B0609020204030204" pitchFamily="49" charset="0"/>
            </a:endParaRPr>
          </a:p>
        </p:txBody>
      </p:sp>
      <p:sp>
        <p:nvSpPr>
          <p:cNvPr id="14" name="Rectangle 1"/>
          <p:cNvSpPr>
            <a:spLocks noChangeArrowheads="1"/>
          </p:cNvSpPr>
          <p:nvPr/>
        </p:nvSpPr>
        <p:spPr bwMode="auto">
          <a:xfrm>
            <a:off x="1065212" y="2895600"/>
            <a:ext cx="3733800" cy="954107"/>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private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First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Second</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4EC9B0"/>
                </a:solidFill>
                <a:effectLst/>
                <a:latin typeface="Consolas" panose="020B0609020204030204" pitchFamily="49" charset="0"/>
              </a:rPr>
              <a:t>GetResult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lang="pl-PL" altLang="en-US" sz="1000" dirty="0" smtClean="0">
                <a:solidFill>
                  <a:srgbClr val="569CD6"/>
                </a:solidFill>
                <a:latin typeface="Consolas" panose="020B0609020204030204" pitchFamily="49" charset="0"/>
              </a:rPr>
              <a:t>   </a:t>
            </a:r>
            <a:r>
              <a:rPr lang="en-US" altLang="en-US" sz="1000" dirty="0" smtClean="0">
                <a:solidFill>
                  <a:srgbClr val="569CD6"/>
                </a:solidFill>
                <a:latin typeface="Consolas" panose="020B0609020204030204" pitchFamily="49" charset="0"/>
              </a:rPr>
              <a:t>var</a:t>
            </a:r>
            <a:r>
              <a:rPr lang="en-US" altLang="en-US" sz="1000" dirty="0" smtClean="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result</a:t>
            </a:r>
            <a:r>
              <a:rPr lang="en-US" altLang="en-US" sz="1000" dirty="0" smtClean="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lang="pl-PL" altLang="en-US" sz="1000" dirty="0" smtClean="0">
                <a:solidFill>
                  <a:srgbClr val="569CD6"/>
                </a:solidFill>
                <a:latin typeface="Consolas" panose="020B0609020204030204" pitchFamily="49" charset="0"/>
              </a:rPr>
              <a:t>new</a:t>
            </a:r>
            <a:r>
              <a:rPr lang="en-US" altLang="en-US" sz="1000" dirty="0" smtClean="0">
                <a:solidFill>
                  <a:srgbClr val="FAFCFE"/>
                </a:solidFill>
                <a:latin typeface="Consolas" panose="020B0609020204030204" pitchFamily="49" charset="0"/>
              </a:rPr>
              <a:t> </a:t>
            </a:r>
            <a:r>
              <a:rPr lang="pl-PL" altLang="en-US" sz="1000" dirty="0" smtClean="0">
                <a:solidFill>
                  <a:srgbClr val="4EC9B0"/>
                </a:solidFill>
                <a:latin typeface="Consolas" panose="020B0609020204030204" pitchFamily="49" charset="0"/>
              </a:rPr>
              <a:t>Tuple</a:t>
            </a:r>
            <a:r>
              <a:rPr lang="pl-PL" altLang="en-US" sz="1000" dirty="0" smtClean="0">
                <a:solidFill>
                  <a:srgbClr val="FAFCFE"/>
                </a:solidFill>
                <a:latin typeface="Consolas" panose="020B0609020204030204" pitchFamily="49" charset="0"/>
              </a:rPr>
              <a:t>&lt;</a:t>
            </a:r>
            <a:r>
              <a:rPr lang="pl-PL" altLang="en-US" sz="1000" dirty="0" smtClean="0">
                <a:solidFill>
                  <a:srgbClr val="569CD6"/>
                </a:solidFill>
                <a:latin typeface="Consolas" panose="020B0609020204030204" pitchFamily="49" charset="0"/>
              </a:rPr>
              <a:t>string</a:t>
            </a:r>
            <a:r>
              <a:rPr lang="pl-PL" altLang="en-US" sz="1000" dirty="0" smtClean="0">
                <a:solidFill>
                  <a:srgbClr val="FAFCFE"/>
                </a:solidFill>
                <a:latin typeface="Consolas" panose="020B0609020204030204" pitchFamily="49" charset="0"/>
              </a:rPr>
              <a:t>,</a:t>
            </a:r>
            <a:r>
              <a:rPr lang="en-US" altLang="en-US" sz="1000" dirty="0" smtClean="0">
                <a:solidFill>
                  <a:srgbClr val="569CD6"/>
                </a:solidFill>
                <a:latin typeface="Consolas" panose="020B0609020204030204" pitchFamily="49" charset="0"/>
              </a:rPr>
              <a:t> int</a:t>
            </a:r>
            <a:r>
              <a:rPr lang="pl-PL" altLang="en-US" sz="1000" dirty="0" smtClean="0">
                <a:solidFill>
                  <a:srgbClr val="FAFCFE"/>
                </a:solidFill>
                <a:latin typeface="Consolas" panose="020B0609020204030204" pitchFamily="49" charset="0"/>
              </a:rPr>
              <a:t>&gt;(</a:t>
            </a:r>
            <a:r>
              <a:rPr lang="en-US" altLang="en-US" sz="1000" dirty="0" smtClean="0">
                <a:solidFill>
                  <a:srgbClr val="CE9178"/>
                </a:solidFill>
                <a:latin typeface="Consolas" panose="020B0609020204030204" pitchFamily="49" charset="0"/>
              </a:rPr>
              <a:t>"</a:t>
            </a:r>
            <a:r>
              <a:rPr lang="en-US" altLang="en-US" sz="1000" dirty="0">
                <a:solidFill>
                  <a:srgbClr val="CE9178"/>
                </a:solidFill>
                <a:latin typeface="Consolas" panose="020B0609020204030204" pitchFamily="49" charset="0"/>
              </a:rPr>
              <a:t>one"</a:t>
            </a:r>
            <a:r>
              <a:rPr lang="en-US" altLang="en-US" sz="1000" dirty="0">
                <a:solidFill>
                  <a:srgbClr val="FAFCFE"/>
                </a:solidFill>
                <a:latin typeface="Consolas" panose="020B0609020204030204" pitchFamily="49" charset="0"/>
              </a:rPr>
              <a:t>, </a:t>
            </a:r>
            <a:r>
              <a:rPr lang="pl-PL" altLang="en-US" sz="1000" dirty="0" smtClean="0">
                <a:solidFill>
                  <a:srgbClr val="B5CEA8"/>
                </a:solidFill>
                <a:latin typeface="Consolas" panose="020B0609020204030204" pitchFamily="49" charset="0"/>
              </a:rPr>
              <a:t>10</a:t>
            </a:r>
            <a:r>
              <a:rPr lang="en-US" altLang="en-US" sz="1000" dirty="0">
                <a:solidFill>
                  <a:srgbClr val="FAFCFE"/>
                </a:solidFill>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lang="pl-PL" altLang="en-US" sz="1000" dirty="0" smtClean="0">
                <a:solidFill>
                  <a:srgbClr val="FAFCFE"/>
                </a:solidFill>
                <a:latin typeface="Consolas" panose="020B0609020204030204" pitchFamily="49" charset="0"/>
              </a:rPr>
              <a:t>result; </a:t>
            </a:r>
            <a:r>
              <a:rPr lang="pl-PL" altLang="en-US" sz="1000" dirty="0" smtClean="0">
                <a:solidFill>
                  <a:srgbClr val="FF0000"/>
                </a:solidFill>
                <a:latin typeface="Consolas" panose="020B0609020204030204" pitchFamily="49" charset="0"/>
              </a:rPr>
              <a:t>//THIS WILL NOT COMPILE</a:t>
            </a:r>
            <a:endParaRPr kumimoji="0" lang="pl-PL" altLang="en-US" sz="1000" b="0" i="0" u="none" strike="noStrike" cap="none" normalizeH="0" baseline="0" dirty="0" smtClean="0">
              <a:ln>
                <a:noFill/>
              </a:ln>
              <a:solidFill>
                <a:srgbClr val="FF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5" name="Rectangle 1"/>
          <p:cNvSpPr>
            <a:spLocks noChangeArrowheads="1"/>
          </p:cNvSpPr>
          <p:nvPr/>
        </p:nvSpPr>
        <p:spPr bwMode="auto">
          <a:xfrm>
            <a:off x="4951412" y="2895600"/>
            <a:ext cx="4346062" cy="954107"/>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private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First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Second</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4EC9B0"/>
                </a:solidFill>
                <a:effectLst/>
                <a:latin typeface="Consolas" panose="020B0609020204030204" pitchFamily="49" charset="0"/>
              </a:rPr>
              <a:t>GetResult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lang="pl-PL" altLang="en-US" sz="1000" dirty="0" smtClean="0">
                <a:solidFill>
                  <a:srgbClr val="569CD6"/>
                </a:solidFill>
                <a:latin typeface="Consolas" panose="020B0609020204030204" pitchFamily="49" charset="0"/>
              </a:rPr>
              <a:t>   </a:t>
            </a:r>
            <a:r>
              <a:rPr lang="en-US" altLang="en-US" sz="1000" dirty="0" smtClean="0">
                <a:solidFill>
                  <a:srgbClr val="569CD6"/>
                </a:solidFill>
                <a:latin typeface="Consolas" panose="020B0609020204030204" pitchFamily="49" charset="0"/>
              </a:rPr>
              <a:t>var</a:t>
            </a:r>
            <a:r>
              <a:rPr lang="en-US" altLang="en-US" sz="1000" dirty="0" smtClean="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(first, second)</a:t>
            </a:r>
            <a:r>
              <a:rPr lang="en-US" altLang="en-US" sz="1000" dirty="0" smtClean="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lang="pl-PL" altLang="en-US" sz="1000" dirty="0" smtClean="0">
                <a:solidFill>
                  <a:srgbClr val="569CD6"/>
                </a:solidFill>
                <a:latin typeface="Consolas" panose="020B0609020204030204" pitchFamily="49" charset="0"/>
              </a:rPr>
              <a:t>new</a:t>
            </a:r>
            <a:r>
              <a:rPr lang="en-US" altLang="en-US" sz="1000" dirty="0" smtClean="0">
                <a:solidFill>
                  <a:srgbClr val="FAFCFE"/>
                </a:solidFill>
                <a:latin typeface="Consolas" panose="020B0609020204030204" pitchFamily="49" charset="0"/>
              </a:rPr>
              <a:t> </a:t>
            </a:r>
            <a:r>
              <a:rPr lang="pl-PL" altLang="en-US" sz="1000" dirty="0" smtClean="0">
                <a:solidFill>
                  <a:srgbClr val="4EC9B0"/>
                </a:solidFill>
                <a:latin typeface="Consolas" panose="020B0609020204030204" pitchFamily="49" charset="0"/>
              </a:rPr>
              <a:t>Tuple</a:t>
            </a:r>
            <a:r>
              <a:rPr lang="pl-PL" altLang="en-US" sz="1000" dirty="0" smtClean="0">
                <a:solidFill>
                  <a:srgbClr val="FAFCFE"/>
                </a:solidFill>
                <a:latin typeface="Consolas" panose="020B0609020204030204" pitchFamily="49" charset="0"/>
              </a:rPr>
              <a:t>&lt;</a:t>
            </a:r>
            <a:r>
              <a:rPr lang="pl-PL" altLang="en-US" sz="1000" dirty="0" smtClean="0">
                <a:solidFill>
                  <a:srgbClr val="569CD6"/>
                </a:solidFill>
                <a:latin typeface="Consolas" panose="020B0609020204030204" pitchFamily="49" charset="0"/>
              </a:rPr>
              <a:t>string</a:t>
            </a:r>
            <a:r>
              <a:rPr lang="pl-PL" altLang="en-US" sz="1000" dirty="0" smtClean="0">
                <a:solidFill>
                  <a:srgbClr val="FAFCFE"/>
                </a:solidFill>
                <a:latin typeface="Consolas" panose="020B0609020204030204" pitchFamily="49" charset="0"/>
              </a:rPr>
              <a:t>,</a:t>
            </a:r>
            <a:r>
              <a:rPr lang="en-US" altLang="en-US" sz="1000" dirty="0" smtClean="0">
                <a:solidFill>
                  <a:srgbClr val="569CD6"/>
                </a:solidFill>
                <a:latin typeface="Consolas" panose="020B0609020204030204" pitchFamily="49" charset="0"/>
              </a:rPr>
              <a:t> int</a:t>
            </a:r>
            <a:r>
              <a:rPr lang="pl-PL" altLang="en-US" sz="1000" dirty="0" smtClean="0">
                <a:solidFill>
                  <a:srgbClr val="FAFCFE"/>
                </a:solidFill>
                <a:latin typeface="Consolas" panose="020B0609020204030204" pitchFamily="49" charset="0"/>
              </a:rPr>
              <a:t>&gt;(</a:t>
            </a:r>
            <a:r>
              <a:rPr lang="en-US" altLang="en-US" sz="1000" dirty="0" smtClean="0">
                <a:solidFill>
                  <a:srgbClr val="CE9178"/>
                </a:solidFill>
                <a:latin typeface="Consolas" panose="020B0609020204030204" pitchFamily="49" charset="0"/>
              </a:rPr>
              <a:t>"</a:t>
            </a:r>
            <a:r>
              <a:rPr lang="en-US" altLang="en-US" sz="1000" dirty="0">
                <a:solidFill>
                  <a:srgbClr val="CE9178"/>
                </a:solidFill>
                <a:latin typeface="Consolas" panose="020B0609020204030204" pitchFamily="49" charset="0"/>
              </a:rPr>
              <a:t>one"</a:t>
            </a:r>
            <a:r>
              <a:rPr lang="en-US" altLang="en-US" sz="1000" dirty="0">
                <a:solidFill>
                  <a:srgbClr val="FAFCFE"/>
                </a:solidFill>
                <a:latin typeface="Consolas" panose="020B0609020204030204" pitchFamily="49" charset="0"/>
              </a:rPr>
              <a:t>, </a:t>
            </a:r>
            <a:r>
              <a:rPr lang="pl-PL" altLang="en-US" sz="1000" dirty="0" smtClean="0">
                <a:solidFill>
                  <a:srgbClr val="B5CEA8"/>
                </a:solidFill>
                <a:latin typeface="Consolas" panose="020B0609020204030204" pitchFamily="49" charset="0"/>
              </a:rPr>
              <a:t>10</a:t>
            </a:r>
            <a:r>
              <a:rPr lang="en-US" altLang="en-US" sz="1000" dirty="0">
                <a:solidFill>
                  <a:srgbClr val="FAFCFE"/>
                </a:solidFill>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lang="pl-PL" altLang="en-US" sz="1000" dirty="0">
                <a:solidFill>
                  <a:srgbClr val="FAFCFE"/>
                </a:solidFill>
                <a:latin typeface="Consolas" panose="020B0609020204030204" pitchFamily="49" charset="0"/>
              </a:rPr>
              <a:t>(first, second</a:t>
            </a:r>
            <a:r>
              <a:rPr lang="pl-PL" altLang="en-US" sz="1000" dirty="0" smtClean="0">
                <a:solidFill>
                  <a:srgbClr val="FAFCFE"/>
                </a:solidFill>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7" name="Content Placeholder 2"/>
          <p:cNvSpPr txBox="1">
            <a:spLocks/>
          </p:cNvSpPr>
          <p:nvPr/>
        </p:nvSpPr>
        <p:spPr>
          <a:xfrm>
            <a:off x="760411" y="4124930"/>
            <a:ext cx="10401232" cy="426638"/>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pl-PL" sz="1600" dirty="0" smtClean="0"/>
              <a:t>Method result can be assigned to single value or deconstructed</a:t>
            </a:r>
            <a:r>
              <a:rPr lang="en-US" sz="1600" dirty="0" smtClean="0"/>
              <a:t>:</a:t>
            </a:r>
            <a:endParaRPr lang="pl-PL" dirty="0" smtClean="0"/>
          </a:p>
        </p:txBody>
      </p:sp>
    </p:spTree>
    <p:extLst>
      <p:ext uri="{BB962C8B-B14F-4D97-AF65-F5344CB8AC3E}">
        <p14:creationId xmlns:p14="http://schemas.microsoft.com/office/powerpoint/2010/main" val="1152814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en-US" dirty="0" smtClean="0"/>
              <a:t>Tuples </a:t>
            </a:r>
            <a:r>
              <a:rPr lang="en-US" dirty="0"/>
              <a:t>as method return values</a:t>
            </a:r>
          </a:p>
        </p:txBody>
      </p:sp>
      <p:sp>
        <p:nvSpPr>
          <p:cNvPr id="21" name="Content Placeholder 2"/>
          <p:cNvSpPr txBox="1">
            <a:spLocks/>
          </p:cNvSpPr>
          <p:nvPr/>
        </p:nvSpPr>
        <p:spPr>
          <a:xfrm>
            <a:off x="732957" y="1206788"/>
            <a:ext cx="10363201" cy="437244"/>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pl-PL" sz="1600" dirty="0" smtClean="0"/>
              <a:t>Methods can return generic types with tuple</a:t>
            </a:r>
            <a:r>
              <a:rPr lang="en-US" sz="1600" dirty="0" smtClean="0"/>
              <a:t>:</a:t>
            </a:r>
            <a:endParaRPr lang="pl-PL" dirty="0" smtClean="0"/>
          </a:p>
        </p:txBody>
      </p:sp>
      <p:sp>
        <p:nvSpPr>
          <p:cNvPr id="3" name="Rectangle 1"/>
          <p:cNvSpPr>
            <a:spLocks noChangeArrowheads="1"/>
          </p:cNvSpPr>
          <p:nvPr/>
        </p:nvSpPr>
        <p:spPr bwMode="auto">
          <a:xfrm>
            <a:off x="1065212" y="1661012"/>
            <a:ext cx="4495800" cy="800219"/>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lvl="0" eaLnBrk="0" fontAlgn="base" hangingPunct="0">
              <a:spcBef>
                <a:spcPct val="0"/>
              </a:spcBef>
              <a:spcAft>
                <a:spcPct val="0"/>
              </a:spcAft>
            </a:pPr>
            <a:r>
              <a:rPr kumimoji="0" lang="en-US" altLang="en-US" sz="1000" b="0" i="0" u="none" strike="noStrike" cap="none" normalizeH="0" baseline="0" dirty="0" smtClean="0">
                <a:ln>
                  <a:noFill/>
                </a:ln>
                <a:solidFill>
                  <a:srgbClr val="569CD6"/>
                </a:solidFill>
                <a:effectLst/>
                <a:latin typeface="Consolas" panose="020B0609020204030204" pitchFamily="49" charset="0"/>
              </a:rPr>
              <a:t>private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lang="pl-PL" altLang="en-US" sz="1000" dirty="0" smtClean="0">
                <a:solidFill>
                  <a:srgbClr val="B5CEA8"/>
                </a:solidFill>
                <a:latin typeface="Consolas" panose="020B0609020204030204" pitchFamily="49" charset="0"/>
              </a:rPr>
              <a:t>IEnumerable</a:t>
            </a:r>
            <a:r>
              <a:rPr kumimoji="0" lang="pl-PL" altLang="en-US" sz="1000" b="0" i="0" u="none" strike="noStrike" cap="none" normalizeH="0" baseline="0" dirty="0" smtClean="0">
                <a:ln>
                  <a:noFill/>
                </a:ln>
                <a:solidFill>
                  <a:srgbClr val="FAFCFE"/>
                </a:solidFill>
                <a:effectLst/>
                <a:latin typeface="Consolas" panose="020B0609020204030204" pitchFamily="49" charset="0"/>
              </a:rPr>
              <a:t>&lt;(</a:t>
            </a:r>
            <a:r>
              <a:rPr kumimoji="0" lang="pl-PL"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First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Second</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pl-PL" altLang="en-US" sz="1000" b="0" i="0" u="none" strike="noStrike" cap="none" normalizeH="0" baseline="0" dirty="0" smtClean="0">
                <a:ln>
                  <a:noFill/>
                </a:ln>
                <a:solidFill>
                  <a:srgbClr val="FAFCFE"/>
                </a:solidFill>
                <a:effectLst/>
                <a:latin typeface="Consolas" panose="020B0609020204030204" pitchFamily="49" charset="0"/>
              </a:rPr>
              <a:t>&gt;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4EC9B0"/>
                </a:solidFill>
                <a:effectLst/>
                <a:latin typeface="Consolas" panose="020B0609020204030204" pitchFamily="49" charset="0"/>
              </a:rPr>
              <a:t>GetResult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kumimoji="0" lang="pl-PL" altLang="en-US" sz="1000" b="0" i="0" u="none" strike="noStrike" cap="none" normalizeH="0" baseline="0" dirty="0" smtClean="0">
                <a:ln>
                  <a:noFill/>
                </a:ln>
                <a:solidFill>
                  <a:srgbClr val="569CD6"/>
                </a:solidFill>
                <a:effectLst/>
                <a:latin typeface="Consolas" panose="020B0609020204030204" pitchFamily="49" charset="0"/>
              </a:rPr>
              <a:t>   yield r</a:t>
            </a:r>
            <a:r>
              <a:rPr kumimoji="0" lang="en-US" altLang="en-US" sz="1000" b="0" i="0" u="none" strike="noStrike" cap="none" normalizeH="0" baseline="0" dirty="0" smtClean="0">
                <a:ln>
                  <a:noFill/>
                </a:ln>
                <a:solidFill>
                  <a:srgbClr val="569CD6"/>
                </a:solidFill>
                <a:effectLst/>
                <a:latin typeface="Consolas" panose="020B0609020204030204" pitchFamily="49" charset="0"/>
              </a:rPr>
              <a:t>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lang="en-US" altLang="en-US" sz="1000" dirty="0">
                <a:solidFill>
                  <a:srgbClr val="CE9178"/>
                </a:solidFill>
                <a:latin typeface="Consolas" panose="020B0609020204030204" pitchFamily="49" charset="0"/>
              </a:rPr>
              <a:t>"one</a:t>
            </a:r>
            <a:r>
              <a:rPr lang="en-US" altLang="en-US" sz="1000" dirty="0" smtClean="0">
                <a:solidFill>
                  <a:srgbClr val="CE9178"/>
                </a:solidFill>
                <a:latin typeface="Consolas" panose="020B0609020204030204" pitchFamily="49" charset="0"/>
              </a:rPr>
              <a:t>"</a:t>
            </a:r>
            <a:r>
              <a:rPr lang="en-US" altLang="en-US" sz="1000" dirty="0" smtClean="0">
                <a:solidFill>
                  <a:srgbClr val="FAFCFE"/>
                </a:solidFill>
                <a:latin typeface="Consolas" panose="020B0609020204030204" pitchFamily="49" charset="0"/>
              </a:rPr>
              <a:t>, </a:t>
            </a:r>
            <a:r>
              <a:rPr lang="pl-PL" altLang="en-US" sz="1000" dirty="0">
                <a:solidFill>
                  <a:srgbClr val="B5CEA8"/>
                </a:solidFill>
                <a:latin typeface="Consolas" panose="020B0609020204030204" pitchFamily="49" charset="0"/>
              </a:rPr>
              <a:t>10</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7" name="Content Placeholder 2"/>
          <p:cNvSpPr txBox="1">
            <a:spLocks/>
          </p:cNvSpPr>
          <p:nvPr/>
        </p:nvSpPr>
        <p:spPr>
          <a:xfrm>
            <a:off x="760411" y="3540976"/>
            <a:ext cx="10401232" cy="426638"/>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pl-PL" sz="1600" dirty="0" smtClean="0"/>
              <a:t>As well as array of tuple values</a:t>
            </a:r>
            <a:r>
              <a:rPr lang="en-US" sz="1600" dirty="0" smtClean="0"/>
              <a:t>:</a:t>
            </a:r>
            <a:endParaRPr lang="pl-PL" dirty="0" smtClean="0"/>
          </a:p>
        </p:txBody>
      </p:sp>
      <p:sp>
        <p:nvSpPr>
          <p:cNvPr id="13" name="Rectangle 1"/>
          <p:cNvSpPr>
            <a:spLocks noChangeArrowheads="1"/>
          </p:cNvSpPr>
          <p:nvPr/>
        </p:nvSpPr>
        <p:spPr bwMode="auto">
          <a:xfrm>
            <a:off x="1065212" y="2661382"/>
            <a:ext cx="4506476" cy="646331"/>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lvl="0" eaLnBrk="0" fontAlgn="base" hangingPunct="0">
              <a:spcBef>
                <a:spcPct val="0"/>
              </a:spcBef>
              <a:spcAft>
                <a:spcPct val="0"/>
              </a:spcAft>
            </a:pPr>
            <a:r>
              <a:rPr lang="pl-PL" altLang="en-US" sz="1000" dirty="0" smtClean="0">
                <a:solidFill>
                  <a:srgbClr val="B5CEA8"/>
                </a:solidFill>
                <a:latin typeface="Consolas" panose="020B0609020204030204" pitchFamily="49" charset="0"/>
              </a:rPr>
              <a:t>IEnumerable</a:t>
            </a:r>
            <a:r>
              <a:rPr kumimoji="0" lang="pl-PL" altLang="en-US" sz="1000" b="0" i="0" u="none" strike="noStrike" cap="none" normalizeH="0" baseline="0" dirty="0" smtClean="0">
                <a:ln>
                  <a:noFill/>
                </a:ln>
                <a:solidFill>
                  <a:srgbClr val="FAFCFE"/>
                </a:solidFill>
                <a:effectLst/>
                <a:latin typeface="Consolas" panose="020B0609020204030204" pitchFamily="49" charset="0"/>
              </a:rPr>
              <a:t>&lt;(</a:t>
            </a:r>
            <a:r>
              <a:rPr kumimoji="0" lang="pl-PL"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First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Second</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pl-PL" altLang="en-US" sz="1000" b="0" i="0" u="none" strike="noStrike" cap="none" normalizeH="0" baseline="0" dirty="0" smtClean="0">
                <a:ln>
                  <a:noFill/>
                </a:ln>
                <a:solidFill>
                  <a:srgbClr val="FAFCFE"/>
                </a:solidFill>
                <a:effectLst/>
                <a:latin typeface="Consolas" panose="020B0609020204030204" pitchFamily="49" charset="0"/>
              </a:rPr>
              <a:t>&gt; result =</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4EC9B0"/>
                </a:solidFill>
                <a:effectLst/>
                <a:latin typeface="Consolas" panose="020B0609020204030204" pitchFamily="49" charset="0"/>
              </a:rPr>
              <a:t>GetResult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pl-PL" altLang="en-US" sz="1000" b="0" i="0" u="none" strike="noStrike" cap="none" normalizeH="0" baseline="0" dirty="0" smtClean="0">
                <a:ln>
                  <a:noFill/>
                </a:ln>
                <a:solidFill>
                  <a:srgbClr val="FAFCFE"/>
                </a:solidFill>
                <a:effectLst/>
                <a:latin typeface="Consolas" panose="020B0609020204030204" pitchFamily="49" charset="0"/>
              </a:rPr>
              <a:t>;</a:t>
            </a:r>
          </a:p>
          <a:p>
            <a:pPr eaLnBrk="0" fontAlgn="base" hangingPunct="0">
              <a:spcBef>
                <a:spcPct val="0"/>
              </a:spcBef>
              <a:spcAft>
                <a:spcPct val="0"/>
              </a:spcAft>
            </a:pPr>
            <a:r>
              <a:rPr lang="pl-PL" altLang="en-US" sz="1000" dirty="0">
                <a:solidFill>
                  <a:srgbClr val="B5CEA8"/>
                </a:solidFill>
                <a:latin typeface="Consolas" panose="020B0609020204030204" pitchFamily="49" charset="0"/>
              </a:rPr>
              <a:t>IEnumerable</a:t>
            </a:r>
            <a:r>
              <a:rPr lang="pl-PL" altLang="en-US" sz="1000" dirty="0">
                <a:solidFill>
                  <a:srgbClr val="FAFCFE"/>
                </a:solidFill>
                <a:latin typeface="Consolas" panose="020B0609020204030204" pitchFamily="49" charset="0"/>
              </a:rPr>
              <a:t>&lt;(</a:t>
            </a:r>
            <a:r>
              <a:rPr lang="pl-PL" altLang="en-US" sz="1000" dirty="0" smtClean="0">
                <a:solidFill>
                  <a:srgbClr val="569CD6"/>
                </a:solidFill>
                <a:latin typeface="Consolas" panose="020B0609020204030204" pitchFamily="49" charset="0"/>
              </a:rPr>
              <a:t>string</a:t>
            </a:r>
            <a:r>
              <a:rPr lang="en-US" altLang="en-US" sz="1000" dirty="0" smtClean="0">
                <a:solidFill>
                  <a:srgbClr val="FAFCFE"/>
                </a:solidFill>
                <a:latin typeface="Consolas" panose="020B0609020204030204" pitchFamily="49" charset="0"/>
              </a:rPr>
              <a:t>, </a:t>
            </a:r>
            <a:r>
              <a:rPr lang="en-US" altLang="en-US" sz="1000" dirty="0" smtClean="0">
                <a:solidFill>
                  <a:srgbClr val="569CD6"/>
                </a:solidFill>
                <a:latin typeface="Consolas" panose="020B0609020204030204" pitchFamily="49" charset="0"/>
              </a:rPr>
              <a:t>int</a:t>
            </a:r>
            <a:r>
              <a:rPr lang="en-US" altLang="en-US" sz="1000" dirty="0" smtClean="0">
                <a:solidFill>
                  <a:srgbClr val="FAFCFE"/>
                </a:solidFill>
                <a:latin typeface="Consolas" panose="020B0609020204030204" pitchFamily="49" charset="0"/>
              </a:rPr>
              <a:t>)</a:t>
            </a:r>
            <a:r>
              <a:rPr lang="pl-PL" altLang="en-US" sz="1000" dirty="0">
                <a:solidFill>
                  <a:srgbClr val="FAFCFE"/>
                </a:solidFill>
                <a:latin typeface="Consolas" panose="020B0609020204030204" pitchFamily="49" charset="0"/>
              </a:rPr>
              <a:t>&gt; </a:t>
            </a:r>
            <a:r>
              <a:rPr lang="pl-PL" altLang="en-US" sz="1000" dirty="0" smtClean="0">
                <a:solidFill>
                  <a:srgbClr val="FAFCFE"/>
                </a:solidFill>
                <a:latin typeface="Consolas" panose="020B0609020204030204" pitchFamily="49" charset="0"/>
              </a:rPr>
              <a:t>result2 </a:t>
            </a:r>
            <a:r>
              <a:rPr lang="pl-PL" altLang="en-US" sz="1000" dirty="0">
                <a:solidFill>
                  <a:srgbClr val="FAFCFE"/>
                </a:solidFill>
                <a:latin typeface="Consolas" panose="020B0609020204030204" pitchFamily="49" charset="0"/>
              </a:rPr>
              <a:t>=</a:t>
            </a:r>
            <a:r>
              <a:rPr lang="en-US" altLang="en-US" sz="1000" dirty="0">
                <a:solidFill>
                  <a:srgbClr val="FAFCFE"/>
                </a:solidFill>
                <a:latin typeface="Consolas" panose="020B0609020204030204" pitchFamily="49" charset="0"/>
              </a:rPr>
              <a:t> </a:t>
            </a:r>
            <a:r>
              <a:rPr lang="pl-PL" altLang="en-US" sz="1000" dirty="0">
                <a:solidFill>
                  <a:srgbClr val="4EC9B0"/>
                </a:solidFill>
                <a:latin typeface="Consolas" panose="020B0609020204030204" pitchFamily="49" charset="0"/>
              </a:rPr>
              <a:t>GetResult</a:t>
            </a:r>
            <a:r>
              <a:rPr lang="en-US" altLang="en-US" sz="1000" dirty="0">
                <a:solidFill>
                  <a:srgbClr val="FAFCFE"/>
                </a:solidFill>
                <a:latin typeface="Consolas" panose="020B0609020204030204" pitchFamily="49" charset="0"/>
              </a:rPr>
              <a:t>()</a:t>
            </a:r>
            <a:r>
              <a:rPr lang="pl-PL" altLang="en-US" sz="1000" dirty="0" smtClean="0">
                <a:solidFill>
                  <a:srgbClr val="FAFCFE"/>
                </a:solidFill>
                <a:latin typeface="Consolas" panose="020B0609020204030204" pitchFamily="49" charset="0"/>
              </a:rPr>
              <a:t>;</a:t>
            </a:r>
          </a:p>
          <a:p>
            <a:pPr lvl="0" eaLnBrk="0" fontAlgn="base" hangingPunct="0">
              <a:spcBef>
                <a:spcPct val="0"/>
              </a:spcBef>
              <a:spcAft>
                <a:spcPct val="0"/>
              </a:spcAft>
            </a:pPr>
            <a:r>
              <a:rPr lang="pl-PL" altLang="en-US" sz="1000" dirty="0" smtClean="0">
                <a:solidFill>
                  <a:srgbClr val="569CD6"/>
                </a:solidFill>
                <a:latin typeface="Consolas" panose="020B0609020204030204" pitchFamily="49" charset="0"/>
              </a:rPr>
              <a:t>var</a:t>
            </a:r>
            <a:r>
              <a:rPr lang="en-US" altLang="en-US" sz="1000" dirty="0" smtClean="0">
                <a:solidFill>
                  <a:srgbClr val="569CD6"/>
                </a:solidFill>
                <a:latin typeface="Consolas" panose="020B0609020204030204" pitchFamily="49" charset="0"/>
              </a:rPr>
              <a:t> </a:t>
            </a:r>
            <a:r>
              <a:rPr lang="pl-PL" altLang="en-US" sz="1000" dirty="0" smtClean="0">
                <a:solidFill>
                  <a:srgbClr val="FAFCFE"/>
                </a:solidFill>
                <a:latin typeface="Consolas" panose="020B0609020204030204" pitchFamily="49" charset="0"/>
              </a:rPr>
              <a:t>result3 </a:t>
            </a:r>
            <a:r>
              <a:rPr lang="pl-PL" altLang="en-US" sz="1000" dirty="0">
                <a:solidFill>
                  <a:srgbClr val="FAFCFE"/>
                </a:solidFill>
                <a:latin typeface="Consolas" panose="020B0609020204030204" pitchFamily="49" charset="0"/>
              </a:rPr>
              <a:t>=</a:t>
            </a:r>
            <a:r>
              <a:rPr lang="en-US" altLang="en-US" sz="1000" dirty="0">
                <a:solidFill>
                  <a:srgbClr val="FAFCFE"/>
                </a:solidFill>
                <a:latin typeface="Consolas" panose="020B0609020204030204" pitchFamily="49" charset="0"/>
              </a:rPr>
              <a:t> </a:t>
            </a:r>
            <a:r>
              <a:rPr lang="pl-PL" altLang="en-US" sz="1000" dirty="0">
                <a:solidFill>
                  <a:srgbClr val="4EC9B0"/>
                </a:solidFill>
                <a:latin typeface="Consolas" panose="020B0609020204030204" pitchFamily="49" charset="0"/>
              </a:rPr>
              <a:t>GetResult</a:t>
            </a:r>
            <a:r>
              <a:rPr lang="en-US" altLang="en-US" sz="1000" dirty="0">
                <a:solidFill>
                  <a:srgbClr val="FAFCFE"/>
                </a:solidFill>
                <a:latin typeface="Consolas" panose="020B0609020204030204" pitchFamily="49" charset="0"/>
              </a:rPr>
              <a:t>()</a:t>
            </a:r>
            <a:r>
              <a:rPr lang="pl-PL" altLang="en-US" sz="1000" dirty="0" smtClean="0">
                <a:solidFill>
                  <a:srgbClr val="FAFCFE"/>
                </a:solidFill>
                <a:latin typeface="Consolas" panose="020B0609020204030204" pitchFamily="49" charset="0"/>
              </a:rPr>
              <a:t>;</a:t>
            </a:r>
            <a:endParaRPr lang="pl-PL" altLang="en-US" sz="1000" dirty="0">
              <a:solidFill>
                <a:srgbClr val="FAFCFE"/>
              </a:solidFill>
              <a:latin typeface="Consolas" panose="020B0609020204030204" pitchFamily="49" charset="0"/>
            </a:endParaRPr>
          </a:p>
        </p:txBody>
      </p:sp>
      <p:sp>
        <p:nvSpPr>
          <p:cNvPr id="16" name="Rectangle 1"/>
          <p:cNvSpPr>
            <a:spLocks noChangeArrowheads="1"/>
          </p:cNvSpPr>
          <p:nvPr/>
        </p:nvSpPr>
        <p:spPr bwMode="auto">
          <a:xfrm>
            <a:off x="1065212" y="4038600"/>
            <a:ext cx="4495800" cy="800219"/>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lvl="0" eaLnBrk="0" fontAlgn="base" hangingPunct="0">
              <a:spcBef>
                <a:spcPct val="0"/>
              </a:spcBef>
              <a:spcAft>
                <a:spcPct val="0"/>
              </a:spcAft>
            </a:pPr>
            <a:r>
              <a:rPr kumimoji="0" lang="en-US" altLang="en-US" sz="1000" b="0" i="0" u="none" strike="noStrike" cap="none" normalizeH="0" baseline="0" dirty="0" smtClean="0">
                <a:ln>
                  <a:noFill/>
                </a:ln>
                <a:solidFill>
                  <a:srgbClr val="569CD6"/>
                </a:solidFill>
                <a:effectLst/>
                <a:latin typeface="Consolas" panose="020B0609020204030204" pitchFamily="49" charset="0"/>
              </a:rPr>
              <a:t>private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a:t>
            </a:r>
            <a:r>
              <a:rPr kumimoji="0" lang="pl-PL"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First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Second</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lang="pl-PL" altLang="en-US" sz="1000" dirty="0" smtClean="0">
                <a:solidFill>
                  <a:srgbClr val="FAFCFE"/>
                </a:solidFill>
                <a:latin typeface="Consolas" panose="020B0609020204030204" pitchFamily="49" charset="0"/>
              </a:rPr>
              <a: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4EC9B0"/>
                </a:solidFill>
                <a:effectLst/>
                <a:latin typeface="Consolas" panose="020B0609020204030204" pitchFamily="49" charset="0"/>
              </a:rPr>
              <a:t>GetResult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kumimoji="0" lang="pl-PL" altLang="en-US" sz="1000" b="0" i="0" u="none" strike="noStrike" cap="none" normalizeH="0" baseline="0" dirty="0" smtClean="0">
                <a:ln>
                  <a:noFill/>
                </a:ln>
                <a:solidFill>
                  <a:srgbClr val="569CD6"/>
                </a:solidFill>
                <a:effectLst/>
                <a:latin typeface="Consolas" panose="020B0609020204030204" pitchFamily="49" charset="0"/>
              </a:rPr>
              <a:t>   r</a:t>
            </a:r>
            <a:r>
              <a:rPr kumimoji="0" lang="en-US" altLang="en-US" sz="1000" b="0" i="0" u="none" strike="noStrike" cap="none" normalizeH="0" baseline="0" dirty="0" smtClean="0">
                <a:ln>
                  <a:noFill/>
                </a:ln>
                <a:solidFill>
                  <a:srgbClr val="569CD6"/>
                </a:solidFill>
                <a:effectLst/>
                <a:latin typeface="Consolas" panose="020B0609020204030204" pitchFamily="49" charset="0"/>
              </a:rPr>
              <a:t>etur</a:t>
            </a:r>
            <a:r>
              <a:rPr kumimoji="0" lang="pl-PL" altLang="en-US" sz="1000" b="0" i="0" u="none" strike="noStrike" cap="none" normalizeH="0" baseline="0" dirty="0" smtClean="0">
                <a:ln>
                  <a:noFill/>
                </a:ln>
                <a:solidFill>
                  <a:srgbClr val="569CD6"/>
                </a:solidFill>
                <a:effectLst/>
                <a:latin typeface="Consolas" panose="020B0609020204030204" pitchFamily="49" charset="0"/>
              </a:rPr>
              <a:t>n new </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lang="pl-PL" altLang="en-US" sz="1000" dirty="0" smtClean="0">
                <a:solidFill>
                  <a:srgbClr val="569CD6"/>
                </a:solidFill>
                <a:latin typeface="Consolas" panose="020B0609020204030204" pitchFamily="49" charset="0"/>
              </a:rPr>
              <a:t>string</a:t>
            </a:r>
            <a:r>
              <a:rPr lang="en-US" altLang="en-US" sz="1000" dirty="0" smtClean="0">
                <a:solidFill>
                  <a:srgbClr val="FAFCFE"/>
                </a:solidFill>
                <a:latin typeface="Consolas" panose="020B0609020204030204" pitchFamily="49" charset="0"/>
              </a:rPr>
              <a:t>, </a:t>
            </a:r>
            <a:r>
              <a:rPr lang="en-US" altLang="en-US" sz="1000" dirty="0" smtClean="0">
                <a:solidFill>
                  <a:srgbClr val="569CD6"/>
                </a:solidFill>
                <a:latin typeface="Consolas" panose="020B0609020204030204" pitchFamily="49" charset="0"/>
              </a:rPr>
              <a:t>int</a:t>
            </a:r>
            <a:r>
              <a:rPr lang="en-US" altLang="en-US" sz="1000" dirty="0" smtClean="0">
                <a:solidFill>
                  <a:srgbClr val="FAFCFE"/>
                </a:solidFill>
                <a:latin typeface="Consolas" panose="020B0609020204030204" pitchFamily="49" charset="0"/>
              </a:rPr>
              <a:t>)</a:t>
            </a:r>
            <a:r>
              <a:rPr lang="pl-PL" altLang="en-US" sz="1000" dirty="0" smtClean="0">
                <a:solidFill>
                  <a:srgbClr val="FAFCFE"/>
                </a:solidFill>
                <a:latin typeface="Consolas" panose="020B0609020204030204" pitchFamily="49" charset="0"/>
              </a:rPr>
              <a:t>[] {</a:t>
            </a:r>
            <a:r>
              <a:rPr lang="en-US" altLang="en-US" sz="1000" dirty="0">
                <a:solidFill>
                  <a:srgbClr val="FAFCFE"/>
                </a:solidFill>
                <a:latin typeface="Consolas" panose="020B0609020204030204" pitchFamily="49" charset="0"/>
              </a:rPr>
              <a:t>(</a:t>
            </a:r>
            <a:r>
              <a:rPr lang="en-US" altLang="en-US" sz="1000" dirty="0">
                <a:solidFill>
                  <a:srgbClr val="CE9178"/>
                </a:solidFill>
                <a:latin typeface="Consolas" panose="020B0609020204030204" pitchFamily="49" charset="0"/>
              </a:rPr>
              <a:t>"one"</a:t>
            </a:r>
            <a:r>
              <a:rPr lang="en-US" altLang="en-US" sz="1000" dirty="0">
                <a:solidFill>
                  <a:srgbClr val="FAFCFE"/>
                </a:solidFill>
                <a:latin typeface="Consolas" panose="020B0609020204030204" pitchFamily="49" charset="0"/>
              </a:rPr>
              <a:t>, </a:t>
            </a:r>
            <a:r>
              <a:rPr lang="pl-PL" altLang="en-US" sz="1000" dirty="0">
                <a:solidFill>
                  <a:srgbClr val="B5CEA8"/>
                </a:solidFill>
                <a:latin typeface="Consolas" panose="020B0609020204030204" pitchFamily="49" charset="0"/>
              </a:rPr>
              <a:t>10</a:t>
            </a:r>
            <a:r>
              <a:rPr lang="en-US" altLang="en-US" sz="1000" dirty="0">
                <a:solidFill>
                  <a:srgbClr val="FAFCFE"/>
                </a:solidFill>
                <a:latin typeface="Consolas" panose="020B0609020204030204" pitchFamily="49" charset="0"/>
              </a:rPr>
              <a:t>)</a:t>
            </a:r>
            <a:r>
              <a:rPr lang="pl-PL" altLang="en-US" sz="1000" dirty="0" smtClean="0">
                <a:solidFill>
                  <a:srgbClr val="FAFCFE"/>
                </a:solidFill>
                <a:latin typeface="Consolas" panose="020B0609020204030204" pitchFamily="49" charset="0"/>
              </a:rPr>
              <a: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8" name="Rectangle 1"/>
          <p:cNvSpPr>
            <a:spLocks noChangeArrowheads="1"/>
          </p:cNvSpPr>
          <p:nvPr/>
        </p:nvSpPr>
        <p:spPr bwMode="auto">
          <a:xfrm>
            <a:off x="1065212" y="5038970"/>
            <a:ext cx="4506476" cy="646331"/>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lvl="0" eaLnBrk="0" fontAlgn="base" hangingPunct="0">
              <a:spcBef>
                <a:spcPct val="0"/>
              </a:spcBef>
              <a:spcAft>
                <a:spcPct val="0"/>
              </a:spcAft>
            </a:pPr>
            <a:r>
              <a:rPr kumimoji="0" lang="pl-PL" altLang="en-US" sz="1000" b="0" i="0" u="none" strike="noStrike" cap="none" normalizeH="0" baseline="0" dirty="0" smtClean="0">
                <a:ln>
                  <a:noFill/>
                </a:ln>
                <a:solidFill>
                  <a:srgbClr val="FAFCFE"/>
                </a:solidFill>
                <a:effectLst/>
                <a:latin typeface="Consolas" panose="020B0609020204030204" pitchFamily="49" charset="0"/>
              </a:rPr>
              <a:t>(</a:t>
            </a:r>
            <a:r>
              <a:rPr kumimoji="0" lang="pl-PL"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First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Second</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lang="pl-PL" altLang="en-US" sz="1000" dirty="0" smtClean="0">
                <a:solidFill>
                  <a:srgbClr val="FAFCFE"/>
                </a:solidFill>
                <a:latin typeface="Consolas" panose="020B0609020204030204" pitchFamily="49" charset="0"/>
              </a:rPr>
              <a:t>[]</a:t>
            </a:r>
            <a:r>
              <a:rPr kumimoji="0" lang="pl-PL" altLang="en-US" sz="1000" b="0" i="0" u="none" strike="noStrike" cap="none" normalizeH="0" baseline="0" dirty="0" smtClean="0">
                <a:ln>
                  <a:noFill/>
                </a:ln>
                <a:solidFill>
                  <a:srgbClr val="FAFCFE"/>
                </a:solidFill>
                <a:effectLst/>
                <a:latin typeface="Consolas" panose="020B0609020204030204" pitchFamily="49" charset="0"/>
              </a:rPr>
              <a:t> result =</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4EC9B0"/>
                </a:solidFill>
                <a:effectLst/>
                <a:latin typeface="Consolas" panose="020B0609020204030204" pitchFamily="49" charset="0"/>
              </a:rPr>
              <a:t>GetResult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pl-PL" altLang="en-US" sz="1000" b="0" i="0" u="none" strike="noStrike" cap="none" normalizeH="0" baseline="0" dirty="0" smtClean="0">
                <a:ln>
                  <a:noFill/>
                </a:ln>
                <a:solidFill>
                  <a:srgbClr val="FAFCFE"/>
                </a:solidFill>
                <a:effectLst/>
                <a:latin typeface="Consolas" panose="020B0609020204030204" pitchFamily="49" charset="0"/>
              </a:rPr>
              <a:t>;</a:t>
            </a:r>
          </a:p>
          <a:p>
            <a:pPr eaLnBrk="0" fontAlgn="base" hangingPunct="0">
              <a:spcBef>
                <a:spcPct val="0"/>
              </a:spcBef>
              <a:spcAft>
                <a:spcPct val="0"/>
              </a:spcAft>
            </a:pPr>
            <a:r>
              <a:rPr lang="pl-PL" altLang="en-US" sz="1000" dirty="0" smtClean="0">
                <a:solidFill>
                  <a:srgbClr val="FAFCFE"/>
                </a:solidFill>
                <a:latin typeface="Consolas" panose="020B0609020204030204" pitchFamily="49" charset="0"/>
              </a:rPr>
              <a:t>(</a:t>
            </a:r>
            <a:r>
              <a:rPr lang="pl-PL" altLang="en-US" sz="1000" dirty="0" smtClean="0">
                <a:solidFill>
                  <a:srgbClr val="569CD6"/>
                </a:solidFill>
                <a:latin typeface="Consolas" panose="020B0609020204030204" pitchFamily="49" charset="0"/>
              </a:rPr>
              <a:t>string</a:t>
            </a:r>
            <a:r>
              <a:rPr lang="en-US" altLang="en-US" sz="1000" dirty="0" smtClean="0">
                <a:solidFill>
                  <a:srgbClr val="FAFCFE"/>
                </a:solidFill>
                <a:latin typeface="Consolas" panose="020B0609020204030204" pitchFamily="49" charset="0"/>
              </a:rPr>
              <a:t>, </a:t>
            </a:r>
            <a:r>
              <a:rPr lang="en-US" altLang="en-US" sz="1000" dirty="0" smtClean="0">
                <a:solidFill>
                  <a:srgbClr val="569CD6"/>
                </a:solidFill>
                <a:latin typeface="Consolas" panose="020B0609020204030204" pitchFamily="49" charset="0"/>
              </a:rPr>
              <a:t>int</a:t>
            </a:r>
            <a:r>
              <a:rPr lang="en-US" altLang="en-US" sz="1000" dirty="0" smtClean="0">
                <a:solidFill>
                  <a:srgbClr val="FAFCFE"/>
                </a:solidFill>
                <a:latin typeface="Consolas" panose="020B0609020204030204" pitchFamily="49" charset="0"/>
              </a:rPr>
              <a:t>)</a:t>
            </a:r>
            <a:r>
              <a:rPr lang="pl-PL" altLang="en-US" sz="1000" dirty="0" smtClean="0">
                <a:solidFill>
                  <a:srgbClr val="FAFCFE"/>
                </a:solidFill>
                <a:latin typeface="Consolas" panose="020B0609020204030204" pitchFamily="49" charset="0"/>
              </a:rPr>
              <a:t>[] result2 </a:t>
            </a:r>
            <a:r>
              <a:rPr lang="pl-PL" altLang="en-US" sz="1000" dirty="0">
                <a:solidFill>
                  <a:srgbClr val="FAFCFE"/>
                </a:solidFill>
                <a:latin typeface="Consolas" panose="020B0609020204030204" pitchFamily="49" charset="0"/>
              </a:rPr>
              <a:t>=</a:t>
            </a:r>
            <a:r>
              <a:rPr lang="en-US" altLang="en-US" sz="1000" dirty="0">
                <a:solidFill>
                  <a:srgbClr val="FAFCFE"/>
                </a:solidFill>
                <a:latin typeface="Consolas" panose="020B0609020204030204" pitchFamily="49" charset="0"/>
              </a:rPr>
              <a:t> </a:t>
            </a:r>
            <a:r>
              <a:rPr lang="pl-PL" altLang="en-US" sz="1000" dirty="0">
                <a:solidFill>
                  <a:srgbClr val="4EC9B0"/>
                </a:solidFill>
                <a:latin typeface="Consolas" panose="020B0609020204030204" pitchFamily="49" charset="0"/>
              </a:rPr>
              <a:t>GetResult</a:t>
            </a:r>
            <a:r>
              <a:rPr lang="en-US" altLang="en-US" sz="1000" dirty="0">
                <a:solidFill>
                  <a:srgbClr val="FAFCFE"/>
                </a:solidFill>
                <a:latin typeface="Consolas" panose="020B0609020204030204" pitchFamily="49" charset="0"/>
              </a:rPr>
              <a:t>()</a:t>
            </a:r>
            <a:r>
              <a:rPr lang="pl-PL" altLang="en-US" sz="1000" dirty="0" smtClean="0">
                <a:solidFill>
                  <a:srgbClr val="FAFCFE"/>
                </a:solidFill>
                <a:latin typeface="Consolas" panose="020B0609020204030204" pitchFamily="49" charset="0"/>
              </a:rPr>
              <a:t>;</a:t>
            </a:r>
          </a:p>
          <a:p>
            <a:pPr lvl="0" eaLnBrk="0" fontAlgn="base" hangingPunct="0">
              <a:spcBef>
                <a:spcPct val="0"/>
              </a:spcBef>
              <a:spcAft>
                <a:spcPct val="0"/>
              </a:spcAft>
            </a:pPr>
            <a:r>
              <a:rPr lang="pl-PL" altLang="en-US" sz="1000" dirty="0" smtClean="0">
                <a:solidFill>
                  <a:srgbClr val="569CD6"/>
                </a:solidFill>
                <a:latin typeface="Consolas" panose="020B0609020204030204" pitchFamily="49" charset="0"/>
              </a:rPr>
              <a:t>var</a:t>
            </a:r>
            <a:r>
              <a:rPr lang="en-US" altLang="en-US" sz="1000" dirty="0" smtClean="0">
                <a:solidFill>
                  <a:srgbClr val="569CD6"/>
                </a:solidFill>
                <a:latin typeface="Consolas" panose="020B0609020204030204" pitchFamily="49" charset="0"/>
              </a:rPr>
              <a:t> </a:t>
            </a:r>
            <a:r>
              <a:rPr lang="pl-PL" altLang="en-US" sz="1000" dirty="0" smtClean="0">
                <a:solidFill>
                  <a:srgbClr val="FAFCFE"/>
                </a:solidFill>
                <a:latin typeface="Consolas" panose="020B0609020204030204" pitchFamily="49" charset="0"/>
              </a:rPr>
              <a:t>result3 </a:t>
            </a:r>
            <a:r>
              <a:rPr lang="pl-PL" altLang="en-US" sz="1000" dirty="0">
                <a:solidFill>
                  <a:srgbClr val="FAFCFE"/>
                </a:solidFill>
                <a:latin typeface="Consolas" panose="020B0609020204030204" pitchFamily="49" charset="0"/>
              </a:rPr>
              <a:t>=</a:t>
            </a:r>
            <a:r>
              <a:rPr lang="en-US" altLang="en-US" sz="1000" dirty="0">
                <a:solidFill>
                  <a:srgbClr val="FAFCFE"/>
                </a:solidFill>
                <a:latin typeface="Consolas" panose="020B0609020204030204" pitchFamily="49" charset="0"/>
              </a:rPr>
              <a:t> </a:t>
            </a:r>
            <a:r>
              <a:rPr lang="pl-PL" altLang="en-US" sz="1000" dirty="0">
                <a:solidFill>
                  <a:srgbClr val="4EC9B0"/>
                </a:solidFill>
                <a:latin typeface="Consolas" panose="020B0609020204030204" pitchFamily="49" charset="0"/>
              </a:rPr>
              <a:t>GetResult</a:t>
            </a:r>
            <a:r>
              <a:rPr lang="en-US" altLang="en-US" sz="1000" dirty="0">
                <a:solidFill>
                  <a:srgbClr val="FAFCFE"/>
                </a:solidFill>
                <a:latin typeface="Consolas" panose="020B0609020204030204" pitchFamily="49" charset="0"/>
              </a:rPr>
              <a:t>()</a:t>
            </a:r>
            <a:r>
              <a:rPr lang="pl-PL" altLang="en-US" sz="1000" dirty="0" smtClean="0">
                <a:solidFill>
                  <a:srgbClr val="FAFCFE"/>
                </a:solidFill>
                <a:latin typeface="Consolas" panose="020B0609020204030204" pitchFamily="49" charset="0"/>
              </a:rPr>
              <a:t>;</a:t>
            </a:r>
            <a:endParaRPr lang="pl-PL" altLang="en-US" sz="1000" dirty="0">
              <a:solidFill>
                <a:srgbClr val="FAFCFE"/>
              </a:solidFill>
              <a:latin typeface="Consolas" panose="020B0609020204030204" pitchFamily="49" charset="0"/>
            </a:endParaRPr>
          </a:p>
        </p:txBody>
      </p:sp>
    </p:spTree>
    <p:extLst>
      <p:ext uri="{BB962C8B-B14F-4D97-AF65-F5344CB8AC3E}">
        <p14:creationId xmlns:p14="http://schemas.microsoft.com/office/powerpoint/2010/main" val="1355123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en-US" dirty="0" smtClean="0"/>
              <a:t>Tuples </a:t>
            </a:r>
            <a:r>
              <a:rPr lang="pl-PL" dirty="0"/>
              <a:t>- </a:t>
            </a:r>
            <a:r>
              <a:rPr lang="pl-PL" dirty="0" smtClean="0"/>
              <a:t>deconstruction</a:t>
            </a:r>
            <a:endParaRPr lang="en-US" dirty="0"/>
          </a:p>
        </p:txBody>
      </p:sp>
      <p:sp>
        <p:nvSpPr>
          <p:cNvPr id="21" name="Content Placeholder 2"/>
          <p:cNvSpPr txBox="1">
            <a:spLocks/>
          </p:cNvSpPr>
          <p:nvPr/>
        </p:nvSpPr>
        <p:spPr>
          <a:xfrm>
            <a:off x="732957" y="1206788"/>
            <a:ext cx="10363201" cy="393412"/>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pl-PL" sz="1600" dirty="0"/>
              <a:t>R</a:t>
            </a:r>
            <a:r>
              <a:rPr lang="pl-PL" sz="1600" dirty="0" smtClean="0"/>
              <a:t>econstructing a tuple</a:t>
            </a:r>
            <a:r>
              <a:rPr lang="en-US" sz="1600" dirty="0" smtClean="0"/>
              <a:t>:</a:t>
            </a:r>
            <a:endParaRPr lang="pl-PL" dirty="0" smtClean="0"/>
          </a:p>
        </p:txBody>
      </p:sp>
      <p:sp>
        <p:nvSpPr>
          <p:cNvPr id="22" name="Content Placeholder 2"/>
          <p:cNvSpPr txBox="1">
            <a:spLocks/>
          </p:cNvSpPr>
          <p:nvPr/>
        </p:nvSpPr>
        <p:spPr>
          <a:xfrm>
            <a:off x="759522" y="2744210"/>
            <a:ext cx="5322627" cy="391418"/>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a:t>Deconstructing user defined types</a:t>
            </a:r>
            <a:r>
              <a:rPr lang="en-US" sz="1600" dirty="0" smtClean="0"/>
              <a:t>:</a:t>
            </a:r>
            <a:endParaRPr lang="pl-PL" dirty="0" smtClean="0"/>
          </a:p>
          <a:p>
            <a:endParaRPr lang="en-US" dirty="0"/>
          </a:p>
        </p:txBody>
      </p:sp>
      <p:sp>
        <p:nvSpPr>
          <p:cNvPr id="9" name="Rectangle 1"/>
          <p:cNvSpPr>
            <a:spLocks noChangeArrowheads="1"/>
          </p:cNvSpPr>
          <p:nvPr/>
        </p:nvSpPr>
        <p:spPr bwMode="auto">
          <a:xfrm>
            <a:off x="1030766" y="1676400"/>
            <a:ext cx="5051383" cy="338554"/>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eaLnBrk="0" fontAlgn="base" hangingPunct="0">
              <a:spcBef>
                <a:spcPct val="0"/>
              </a:spcBef>
              <a:spcAft>
                <a:spcPct val="0"/>
              </a:spcAft>
            </a:pPr>
            <a:r>
              <a:rPr lang="en-US" altLang="en-US" sz="1000" dirty="0" smtClean="0">
                <a:solidFill>
                  <a:srgbClr val="FAFCFE"/>
                </a:solidFill>
                <a:latin typeface="Consolas" panose="020B0609020204030204" pitchFamily="49" charset="0"/>
              </a:rPr>
              <a:t>(</a:t>
            </a:r>
            <a:r>
              <a:rPr lang="pl-PL" altLang="en-US" sz="1000" dirty="0" smtClean="0">
                <a:solidFill>
                  <a:srgbClr val="569CD6"/>
                </a:solidFill>
                <a:latin typeface="Consolas" panose="020B0609020204030204" pitchFamily="49" charset="0"/>
              </a:rPr>
              <a:t>string</a:t>
            </a:r>
            <a:r>
              <a:rPr lang="en-US" altLang="en-US" sz="1000" dirty="0" smtClean="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first</a:t>
            </a:r>
            <a:r>
              <a:rPr lang="en-US" altLang="en-US" sz="1000" dirty="0" smtClean="0">
                <a:solidFill>
                  <a:srgbClr val="FAFCFE"/>
                </a:solidFill>
                <a:latin typeface="Consolas" panose="020B0609020204030204" pitchFamily="49" charset="0"/>
              </a:rPr>
              <a:t>, </a:t>
            </a:r>
            <a:r>
              <a:rPr lang="pl-PL" altLang="en-US" sz="1000" dirty="0" smtClean="0">
                <a:solidFill>
                  <a:srgbClr val="569CD6"/>
                </a:solidFill>
                <a:latin typeface="Consolas" panose="020B0609020204030204" pitchFamily="49" charset="0"/>
              </a:rPr>
              <a:t>int</a:t>
            </a:r>
            <a:r>
              <a:rPr lang="en-US" altLang="en-US" sz="1000" dirty="0" smtClean="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second</a:t>
            </a:r>
            <a:r>
              <a:rPr lang="en-US" altLang="en-US" sz="1000" dirty="0" smtClean="0">
                <a:solidFill>
                  <a:srgbClr val="FAFCFE"/>
                </a:solidFill>
                <a:latin typeface="Consolas" panose="020B0609020204030204" pitchFamily="49" charset="0"/>
              </a:rPr>
              <a:t>)</a:t>
            </a:r>
            <a:r>
              <a:rPr lang="pl-PL" altLang="en-US" sz="1000" dirty="0" smtClean="0">
                <a:solidFill>
                  <a:srgbClr val="FAFCFE"/>
                </a:solidFill>
                <a:latin typeface="Consolas" panose="020B0609020204030204" pitchFamily="49" charset="0"/>
              </a:rPr>
              <a:t> </a:t>
            </a:r>
            <a:r>
              <a:rPr lang="en-US" altLang="en-US" sz="1000" dirty="0" smtClean="0">
                <a:solidFill>
                  <a:srgbClr val="FAFCFE"/>
                </a:solidFill>
                <a:latin typeface="Consolas" panose="020B0609020204030204" pitchFamily="49" charset="0"/>
              </a:rPr>
              <a:t>= </a:t>
            </a:r>
            <a:r>
              <a:rPr lang="pl-PL" altLang="en-US" sz="1000" dirty="0" smtClean="0">
                <a:solidFill>
                  <a:srgbClr val="4EC9B0"/>
                </a:solidFill>
                <a:latin typeface="Consolas" panose="020B0609020204030204" pitchFamily="49" charset="0"/>
              </a:rPr>
              <a:t>GetTupleResult</a:t>
            </a: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p:txBody>
      </p:sp>
      <p:sp>
        <p:nvSpPr>
          <p:cNvPr id="10" name="Rectangle 1"/>
          <p:cNvSpPr>
            <a:spLocks noChangeArrowheads="1"/>
          </p:cNvSpPr>
          <p:nvPr/>
        </p:nvSpPr>
        <p:spPr bwMode="auto">
          <a:xfrm>
            <a:off x="1030767" y="2176046"/>
            <a:ext cx="5051382" cy="338554"/>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eaLnBrk="0" fontAlgn="base" hangingPunct="0">
              <a:spcBef>
                <a:spcPct val="0"/>
              </a:spcBef>
              <a:spcAft>
                <a:spcPct val="0"/>
              </a:spcAft>
            </a:pPr>
            <a:r>
              <a:rPr lang="pl-PL" altLang="en-US" sz="1000" dirty="0" smtClean="0">
                <a:solidFill>
                  <a:srgbClr val="569CD6"/>
                </a:solidFill>
                <a:latin typeface="Consolas" panose="020B0609020204030204" pitchFamily="49" charset="0"/>
              </a:rPr>
              <a:t>var</a:t>
            </a:r>
            <a:r>
              <a:rPr lang="pl-PL" altLang="en-US" sz="1000" dirty="0" smtClean="0">
                <a:solidFill>
                  <a:srgbClr val="FAFCFE"/>
                </a:solidFill>
                <a:latin typeface="Consolas" panose="020B0609020204030204" pitchFamily="49" charset="0"/>
              </a:rPr>
              <a:t> </a:t>
            </a:r>
            <a:r>
              <a:rPr lang="en-US" altLang="en-US" sz="1000" dirty="0" smtClean="0">
                <a:solidFill>
                  <a:srgbClr val="FAFCFE"/>
                </a:solidFill>
                <a:latin typeface="Consolas" panose="020B0609020204030204" pitchFamily="49" charset="0"/>
              </a:rPr>
              <a:t>(</a:t>
            </a:r>
            <a:r>
              <a:rPr lang="pl-PL" altLang="en-US" sz="1000" dirty="0" smtClean="0">
                <a:solidFill>
                  <a:srgbClr val="FAFCFE"/>
                </a:solidFill>
                <a:latin typeface="Consolas" panose="020B0609020204030204" pitchFamily="49" charset="0"/>
              </a:rPr>
              <a:t>first</a:t>
            </a:r>
            <a:r>
              <a:rPr lang="en-US" altLang="en-US" sz="1000" dirty="0" smtClean="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second</a:t>
            </a:r>
            <a:r>
              <a:rPr lang="en-US" altLang="en-US" sz="1000" dirty="0" smtClean="0">
                <a:solidFill>
                  <a:srgbClr val="FAFCFE"/>
                </a:solidFill>
                <a:latin typeface="Consolas" panose="020B0609020204030204" pitchFamily="49" charset="0"/>
              </a:rPr>
              <a:t>)</a:t>
            </a:r>
            <a:r>
              <a:rPr lang="pl-PL" altLang="en-US" sz="1000" dirty="0" smtClean="0">
                <a:solidFill>
                  <a:srgbClr val="FAFCFE"/>
                </a:solidFill>
                <a:latin typeface="Consolas" panose="020B0609020204030204" pitchFamily="49" charset="0"/>
              </a:rPr>
              <a:t> </a:t>
            </a:r>
            <a:r>
              <a:rPr lang="en-US" altLang="en-US" sz="1000" dirty="0">
                <a:solidFill>
                  <a:srgbClr val="FAFCFE"/>
                </a:solidFill>
                <a:latin typeface="Consolas" panose="020B0609020204030204" pitchFamily="49" charset="0"/>
              </a:rPr>
              <a:t>= </a:t>
            </a:r>
            <a:r>
              <a:rPr lang="pl-PL" altLang="en-US" sz="1000" dirty="0">
                <a:solidFill>
                  <a:srgbClr val="4EC9B0"/>
                </a:solidFill>
                <a:latin typeface="Consolas" panose="020B0609020204030204" pitchFamily="49" charset="0"/>
              </a:rPr>
              <a:t>GetTupleResult</a:t>
            </a: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p:txBody>
      </p:sp>
      <p:sp>
        <p:nvSpPr>
          <p:cNvPr id="4" name="Rectangle 1"/>
          <p:cNvSpPr>
            <a:spLocks noChangeArrowheads="1"/>
          </p:cNvSpPr>
          <p:nvPr/>
        </p:nvSpPr>
        <p:spPr bwMode="auto">
          <a:xfrm>
            <a:off x="1030767" y="3326276"/>
            <a:ext cx="5051383" cy="1877437"/>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class</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Person</a:t>
            </a:r>
            <a:endParaRPr lang="pl-PL" altLang="en-US" sz="1000" dirty="0">
              <a:solidFill>
                <a:srgbClr val="FAFCFE"/>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FirstName { </a:t>
            </a:r>
            <a:r>
              <a:rPr kumimoji="0" lang="en-US" altLang="en-US" sz="1000" b="0" i="0" u="none" strike="noStrike" cap="none" normalizeH="0" baseline="0" dirty="0" smtClean="0">
                <a:ln>
                  <a:noFill/>
                </a:ln>
                <a:solidFill>
                  <a:srgbClr val="569CD6"/>
                </a:solidFill>
                <a:effectLst/>
                <a:latin typeface="Consolas" panose="020B0609020204030204" pitchFamily="49" charset="0"/>
              </a:rPr>
              <a:t>get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LastName { </a:t>
            </a:r>
            <a:r>
              <a:rPr kumimoji="0" lang="en-US" altLang="en-US" sz="1000" b="0" i="0" u="none" strike="noStrike" cap="none" normalizeH="0" baseline="0" dirty="0" smtClean="0">
                <a:ln>
                  <a:noFill/>
                </a:ln>
                <a:solidFill>
                  <a:srgbClr val="569CD6"/>
                </a:solidFill>
                <a:effectLst/>
                <a:latin typeface="Consolas" panose="020B0609020204030204" pitchFamily="49" charset="0"/>
              </a:rPr>
              <a:t>get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void</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Deconstruct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out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firstName, </a:t>
            </a:r>
            <a:r>
              <a:rPr kumimoji="0" lang="en-US" altLang="en-US" sz="1000" b="0" i="0" u="none" strike="noStrike" cap="none" normalizeH="0" baseline="0" dirty="0" smtClean="0">
                <a:ln>
                  <a:noFill/>
                </a:ln>
                <a:solidFill>
                  <a:srgbClr val="569CD6"/>
                </a:solidFill>
                <a:effectLst/>
                <a:latin typeface="Consolas" panose="020B0609020204030204" pitchFamily="49" charset="0"/>
              </a:rPr>
              <a:t>out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lastName)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firstName = FirstName;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lastName = LastName;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2" name="Rectangle 1"/>
          <p:cNvSpPr>
            <a:spLocks noChangeArrowheads="1"/>
          </p:cNvSpPr>
          <p:nvPr/>
        </p:nvSpPr>
        <p:spPr bwMode="auto">
          <a:xfrm>
            <a:off x="1030766" y="5370416"/>
            <a:ext cx="5051383" cy="492443"/>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lvl="0" eaLnBrk="0" fontAlgn="base" hangingPunct="0">
              <a:spcBef>
                <a:spcPct val="0"/>
              </a:spcBef>
              <a:spcAft>
                <a:spcPct val="0"/>
              </a:spcAft>
            </a:pPr>
            <a:r>
              <a:rPr lang="en-US" altLang="en-US" sz="1000" dirty="0">
                <a:solidFill>
                  <a:srgbClr val="569CD6"/>
                </a:solidFill>
                <a:latin typeface="Consolas" panose="020B0609020204030204" pitchFamily="49" charset="0"/>
              </a:rPr>
              <a:t>var</a:t>
            </a:r>
            <a:r>
              <a:rPr lang="en-US" altLang="en-US" sz="1000" dirty="0">
                <a:solidFill>
                  <a:srgbClr val="FAFCFE"/>
                </a:solidFill>
                <a:latin typeface="Consolas" panose="020B0609020204030204" pitchFamily="49" charset="0"/>
              </a:rPr>
              <a:t> p = </a:t>
            </a:r>
            <a:r>
              <a:rPr lang="en-US" altLang="en-US" sz="1000" dirty="0">
                <a:solidFill>
                  <a:srgbClr val="569CD6"/>
                </a:solidFill>
                <a:latin typeface="Consolas" panose="020B0609020204030204" pitchFamily="49" charset="0"/>
              </a:rPr>
              <a:t>new</a:t>
            </a:r>
            <a:r>
              <a:rPr lang="en-US" altLang="en-US" sz="1000" dirty="0">
                <a:solidFill>
                  <a:srgbClr val="FAFCFE"/>
                </a:solidFill>
                <a:latin typeface="Consolas" panose="020B0609020204030204" pitchFamily="49" charset="0"/>
              </a:rPr>
              <a:t> </a:t>
            </a:r>
            <a:r>
              <a:rPr lang="en-US" altLang="en-US" sz="1000" dirty="0">
                <a:solidFill>
                  <a:srgbClr val="4EC9B0"/>
                </a:solidFill>
                <a:latin typeface="Consolas" panose="020B0609020204030204" pitchFamily="49" charset="0"/>
              </a:rPr>
              <a:t>Person</a:t>
            </a:r>
            <a:r>
              <a:rPr lang="en-US" altLang="en-US" sz="1000" dirty="0" smtClean="0">
                <a:solidFill>
                  <a:srgbClr val="FAFCFE"/>
                </a:solidFill>
                <a:latin typeface="Consolas" panose="020B0609020204030204" pitchFamily="49" charset="0"/>
              </a:rPr>
              <a:t>(</a:t>
            </a:r>
            <a:r>
              <a:rPr lang="en-US" altLang="en-US" sz="1000" dirty="0" smtClean="0">
                <a:solidFill>
                  <a:srgbClr val="CE9178"/>
                </a:solidFill>
                <a:latin typeface="Consolas" panose="020B0609020204030204" pitchFamily="49" charset="0"/>
              </a:rPr>
              <a:t>"</a:t>
            </a:r>
            <a:r>
              <a:rPr lang="en-US" altLang="en-US" sz="1000" dirty="0">
                <a:solidFill>
                  <a:srgbClr val="CE9178"/>
                </a:solidFill>
                <a:latin typeface="Consolas" panose="020B0609020204030204" pitchFamily="49" charset="0"/>
              </a:rPr>
              <a:t>Althea"</a:t>
            </a:r>
            <a:r>
              <a:rPr lang="en-US" altLang="en-US" sz="1000" dirty="0">
                <a:solidFill>
                  <a:srgbClr val="FAFCFE"/>
                </a:solidFill>
                <a:latin typeface="Consolas" panose="020B0609020204030204" pitchFamily="49" charset="0"/>
              </a:rPr>
              <a:t>, </a:t>
            </a:r>
            <a:r>
              <a:rPr lang="en-US" altLang="en-US" sz="1000" dirty="0">
                <a:solidFill>
                  <a:srgbClr val="CE9178"/>
                </a:solidFill>
                <a:latin typeface="Consolas" panose="020B0609020204030204" pitchFamily="49" charset="0"/>
              </a:rPr>
              <a:t>"Goodwin</a:t>
            </a:r>
            <a:r>
              <a:rPr lang="en-US" altLang="en-US" sz="1000" dirty="0" smtClean="0">
                <a:solidFill>
                  <a:srgbClr val="CE9178"/>
                </a:solidFill>
                <a:latin typeface="Consolas" panose="020B0609020204030204" pitchFamily="49" charset="0"/>
              </a:rPr>
              <a:t>"</a:t>
            </a: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a:p>
            <a:pPr lvl="0" eaLnBrk="0" fontAlgn="base" hangingPunct="0">
              <a:spcBef>
                <a:spcPct val="0"/>
              </a:spcBef>
              <a:spcAft>
                <a:spcPct val="0"/>
              </a:spcAft>
            </a:pPr>
            <a:r>
              <a:rPr lang="en-US" altLang="en-US" sz="1000" dirty="0" smtClean="0">
                <a:solidFill>
                  <a:srgbClr val="569CD6"/>
                </a:solidFill>
                <a:latin typeface="Consolas" panose="020B0609020204030204" pitchFamily="49" charset="0"/>
              </a:rPr>
              <a:t>var</a:t>
            </a:r>
            <a:r>
              <a:rPr lang="en-US" altLang="en-US" sz="1000" dirty="0" smtClean="0">
                <a:solidFill>
                  <a:srgbClr val="FAFCFE"/>
                </a:solidFill>
                <a:latin typeface="Consolas" panose="020B0609020204030204" pitchFamily="49" charset="0"/>
              </a:rPr>
              <a:t> </a:t>
            </a:r>
            <a:r>
              <a:rPr lang="en-US" altLang="en-US" sz="1000" dirty="0">
                <a:solidFill>
                  <a:srgbClr val="FAFCFE"/>
                </a:solidFill>
                <a:latin typeface="Consolas" panose="020B0609020204030204" pitchFamily="49" charset="0"/>
              </a:rPr>
              <a:t>(first, last) = p;</a:t>
            </a:r>
            <a:r>
              <a:rPr lang="en-US" altLang="en-US" sz="700" dirty="0"/>
              <a:t> </a:t>
            </a:r>
            <a:endParaRPr lang="en-US" altLang="en-US" dirty="0">
              <a:latin typeface="Arial" panose="020B0604020202020204" pitchFamily="34" charset="0"/>
            </a:endParaRPr>
          </a:p>
        </p:txBody>
      </p:sp>
      <p:sp>
        <p:nvSpPr>
          <p:cNvPr id="15" name="Content Placeholder 2"/>
          <p:cNvSpPr txBox="1">
            <a:spLocks/>
          </p:cNvSpPr>
          <p:nvPr/>
        </p:nvSpPr>
        <p:spPr>
          <a:xfrm>
            <a:off x="6170612" y="2744210"/>
            <a:ext cx="5322627" cy="391418"/>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a:t>Deconstructing </a:t>
            </a:r>
            <a:r>
              <a:rPr lang="pl-PL" sz="1600" dirty="0" smtClean="0"/>
              <a:t>using extension method:</a:t>
            </a:r>
            <a:endParaRPr lang="pl-PL" dirty="0" smtClean="0"/>
          </a:p>
          <a:p>
            <a:endParaRPr lang="en-US" dirty="0"/>
          </a:p>
        </p:txBody>
      </p:sp>
      <p:sp>
        <p:nvSpPr>
          <p:cNvPr id="17" name="Rectangle 1"/>
          <p:cNvSpPr>
            <a:spLocks noChangeArrowheads="1"/>
          </p:cNvSpPr>
          <p:nvPr/>
        </p:nvSpPr>
        <p:spPr bwMode="auto">
          <a:xfrm>
            <a:off x="6441856" y="3326275"/>
            <a:ext cx="4072156" cy="1569660"/>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smtClean="0">
                <a:solidFill>
                  <a:srgbClr val="569CD6"/>
                </a:solidFill>
                <a:latin typeface="Consolas" panose="020B0609020204030204" pitchFamily="49" charset="0"/>
              </a:rPr>
              <a:t>p</a:t>
            </a:r>
            <a:r>
              <a:rPr kumimoji="0" lang="en-US" altLang="en-US" sz="1000" b="0" i="0" u="none" strike="noStrike" cap="none" normalizeH="0" baseline="0" dirty="0" smtClean="0">
                <a:ln>
                  <a:noFill/>
                </a:ln>
                <a:solidFill>
                  <a:srgbClr val="569CD6"/>
                </a:solidFill>
                <a:effectLst/>
                <a:latin typeface="Consolas" panose="020B0609020204030204" pitchFamily="49" charset="0"/>
              </a:rPr>
              <a:t>ubli</a:t>
            </a:r>
            <a:r>
              <a:rPr kumimoji="0" lang="pl-PL" altLang="en-US" sz="1000" b="0" i="0" u="none" strike="noStrike" cap="none" normalizeH="0" baseline="0" dirty="0" smtClean="0">
                <a:ln>
                  <a:noFill/>
                </a:ln>
                <a:solidFill>
                  <a:srgbClr val="569CD6"/>
                </a:solidFill>
                <a:effectLst/>
                <a:latin typeface="Consolas" panose="020B0609020204030204" pitchFamily="49" charset="0"/>
              </a:rPr>
              <a:t>c</a:t>
            </a:r>
            <a:r>
              <a:rPr kumimoji="0" lang="pl-PL" altLang="en-US" sz="1000" b="0" i="0" u="none" strike="noStrike" cap="none" normalizeH="0" dirty="0" smtClean="0">
                <a:ln>
                  <a:noFill/>
                </a:ln>
                <a:solidFill>
                  <a:srgbClr val="569CD6"/>
                </a:solidFill>
                <a:effectLst/>
                <a:latin typeface="Consolas" panose="020B0609020204030204" pitchFamily="49" charset="0"/>
              </a:rPr>
              <a:t> static </a:t>
            </a:r>
            <a:r>
              <a:rPr kumimoji="0" lang="en-US" altLang="en-US" sz="1000" b="0" i="0" u="none" strike="noStrike" cap="none" normalizeH="0" baseline="0" dirty="0" smtClean="0">
                <a:ln>
                  <a:noFill/>
                </a:ln>
                <a:solidFill>
                  <a:srgbClr val="569CD6"/>
                </a:solidFill>
                <a:effectLst/>
                <a:latin typeface="Consolas" panose="020B0609020204030204" pitchFamily="49" charset="0"/>
              </a:rPr>
              <a:t>class</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Perso</a:t>
            </a:r>
            <a:r>
              <a:rPr kumimoji="0" lang="pl-PL" altLang="en-US" sz="1000" b="0" i="0" u="none" strike="noStrike" cap="none" normalizeH="0" baseline="0" dirty="0" smtClean="0">
                <a:ln>
                  <a:noFill/>
                </a:ln>
                <a:solidFill>
                  <a:srgbClr val="4EC9B0"/>
                </a:solidFill>
                <a:effectLst/>
                <a:latin typeface="Consolas" panose="020B0609020204030204" pitchFamily="49" charset="0"/>
              </a:rPr>
              <a:t>nExtensions</a:t>
            </a:r>
            <a:endParaRPr lang="pl-PL" altLang="en-US" sz="1000" dirty="0">
              <a:solidFill>
                <a:srgbClr val="FAFCFE"/>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publi</a:t>
            </a:r>
            <a:r>
              <a:rPr kumimoji="0" lang="pl-PL" altLang="en-US" sz="1000" b="0" i="0" u="none" strike="noStrike" cap="none" normalizeH="0" baseline="0" dirty="0" smtClean="0">
                <a:ln>
                  <a:noFill/>
                </a:ln>
                <a:solidFill>
                  <a:srgbClr val="569CD6"/>
                </a:solidFill>
                <a:effectLst/>
                <a:latin typeface="Consolas" panose="020B0609020204030204" pitchFamily="49" charset="0"/>
              </a:rPr>
              <a:t>c</a:t>
            </a:r>
            <a:r>
              <a:rPr kumimoji="0" lang="pl-PL" altLang="en-US" sz="1000" b="0" i="0" u="none" strike="noStrike" cap="none" normalizeH="0" dirty="0" smtClean="0">
                <a:ln>
                  <a:noFill/>
                </a:ln>
                <a:solidFill>
                  <a:srgbClr val="569CD6"/>
                </a:solidFill>
                <a:effectLst/>
                <a:latin typeface="Consolas" panose="020B0609020204030204" pitchFamily="49" charset="0"/>
              </a:rPr>
              <a:t> static </a:t>
            </a:r>
            <a:r>
              <a:rPr kumimoji="0" lang="en-US" altLang="en-US" sz="1000" b="0" i="0" u="none" strike="noStrike" cap="none" normalizeH="0" baseline="0" dirty="0" smtClean="0">
                <a:ln>
                  <a:noFill/>
                </a:ln>
                <a:solidFill>
                  <a:srgbClr val="569CD6"/>
                </a:solidFill>
                <a:effectLst/>
                <a:latin typeface="Consolas" panose="020B0609020204030204" pitchFamily="49" charset="0"/>
              </a:rPr>
              <a:t>void</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Deconstruct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lang="pl-PL" altLang="en-US" sz="1000" dirty="0" smtClean="0">
                <a:solidFill>
                  <a:srgbClr val="569CD6"/>
                </a:solidFill>
                <a:latin typeface="Consolas" panose="020B0609020204030204" pitchFamily="49" charset="0"/>
              </a:rPr>
              <a:t>this </a:t>
            </a:r>
            <a:r>
              <a:rPr lang="en-US" altLang="en-US" sz="1000" dirty="0">
                <a:solidFill>
                  <a:srgbClr val="4EC9B0"/>
                </a:solidFill>
                <a:latin typeface="Consolas" panose="020B0609020204030204" pitchFamily="49" charset="0"/>
              </a:rPr>
              <a:t>Perso</a:t>
            </a:r>
            <a:r>
              <a:rPr lang="pl-PL" altLang="en-US" sz="1000" dirty="0" smtClean="0">
                <a:solidFill>
                  <a:srgbClr val="4EC9B0"/>
                </a:solidFill>
                <a:latin typeface="Consolas" panose="020B0609020204030204" pitchFamily="49" charset="0"/>
              </a:rPr>
              <a:t>n </a:t>
            </a:r>
            <a:r>
              <a:rPr lang="pl-PL" altLang="en-US" sz="1000" dirty="0" smtClean="0">
                <a:solidFill>
                  <a:srgbClr val="FAFCFE"/>
                </a:solidFill>
                <a:latin typeface="Consolas" panose="020B0609020204030204" pitchFamily="49" charset="0"/>
              </a:rPr>
              <a:t>person,</a:t>
            </a:r>
          </a:p>
          <a:p>
            <a:pPr lvl="0" eaLnBrk="0" fontAlgn="base" hangingPunct="0">
              <a:spcBef>
                <a:spcPct val="0"/>
              </a:spcBef>
              <a:spcAft>
                <a:spcPct val="0"/>
              </a:spcAf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lang="pl-PL" altLang="en-US" sz="1000" dirty="0" smtClean="0">
                <a:solidFill>
                  <a:srgbClr val="569CD6"/>
                </a:solidFill>
                <a:latin typeface="Consolas" panose="020B0609020204030204" pitchFamily="49" charset="0"/>
              </a:rPr>
              <a:t>o</a:t>
            </a:r>
            <a:r>
              <a:rPr kumimoji="0" lang="en-US" altLang="en-US" sz="1000" b="0" i="0" u="none" strike="noStrike" cap="none" normalizeH="0" baseline="0" dirty="0" smtClean="0">
                <a:ln>
                  <a:noFill/>
                </a:ln>
                <a:solidFill>
                  <a:srgbClr val="569CD6"/>
                </a:solidFill>
                <a:effectLst/>
                <a:latin typeface="Consolas" panose="020B0609020204030204" pitchFamily="49" charset="0"/>
              </a:rPr>
              <a:t>ut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firstName, </a:t>
            </a:r>
            <a:r>
              <a:rPr kumimoji="0" lang="en-US" altLang="en-US" sz="1000" b="0" i="0" u="none" strike="noStrike" cap="none" normalizeH="0" baseline="0" dirty="0" smtClean="0">
                <a:ln>
                  <a:noFill/>
                </a:ln>
                <a:solidFill>
                  <a:srgbClr val="569CD6"/>
                </a:solidFill>
                <a:effectLst/>
                <a:latin typeface="Consolas" panose="020B0609020204030204" pitchFamily="49" charset="0"/>
              </a:rPr>
              <a:t>out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lastName)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firstName = </a:t>
            </a:r>
            <a:r>
              <a:rPr kumimoji="0" lang="pl-PL" altLang="en-US" sz="1000" b="0" i="0" u="none" strike="noStrike" cap="none" normalizeH="0" baseline="0" dirty="0" smtClean="0">
                <a:ln>
                  <a:noFill/>
                </a:ln>
                <a:solidFill>
                  <a:srgbClr val="FAFCFE"/>
                </a:solidFill>
                <a:effectLst/>
                <a:latin typeface="Consolas" panose="020B0609020204030204" pitchFamily="49" charset="0"/>
              </a:rPr>
              <a:t>person.</a:t>
            </a:r>
            <a:r>
              <a:rPr kumimoji="0" lang="en-US" altLang="en-US" sz="1000" b="0" i="0" u="none" strike="noStrike" cap="none" normalizeH="0" baseline="0" dirty="0" smtClean="0">
                <a:ln>
                  <a:noFill/>
                </a:ln>
                <a:solidFill>
                  <a:srgbClr val="FAFCFE"/>
                </a:solidFill>
                <a:effectLst/>
                <a:latin typeface="Consolas" panose="020B0609020204030204" pitchFamily="49" charset="0"/>
              </a:rPr>
              <a:t>FirstName;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lastName = </a:t>
            </a:r>
            <a:r>
              <a:rPr kumimoji="0" lang="pl-PL" altLang="en-US" sz="1000" b="0" i="0" u="none" strike="noStrike" cap="none" normalizeH="0" baseline="0" dirty="0" smtClean="0">
                <a:ln>
                  <a:noFill/>
                </a:ln>
                <a:solidFill>
                  <a:srgbClr val="FAFCFE"/>
                </a:solidFill>
                <a:effectLst/>
                <a:latin typeface="Consolas" panose="020B0609020204030204" pitchFamily="49" charset="0"/>
              </a:rPr>
              <a:t>person.</a:t>
            </a:r>
            <a:r>
              <a:rPr kumimoji="0" lang="en-US" altLang="en-US" sz="1000" b="0" i="0" u="none" strike="noStrike" cap="none" normalizeH="0" baseline="0" dirty="0" smtClean="0">
                <a:ln>
                  <a:noFill/>
                </a:ln>
                <a:solidFill>
                  <a:srgbClr val="FAFCFE"/>
                </a:solidFill>
                <a:effectLst/>
                <a:latin typeface="Consolas" panose="020B0609020204030204" pitchFamily="49" charset="0"/>
              </a:rPr>
              <a:t>LastName;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27130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Pattern </a:t>
            </a:r>
            <a:r>
              <a:rPr lang="pl-PL" dirty="0"/>
              <a:t>Matching</a:t>
            </a:r>
            <a:endParaRPr lang="en-US" dirty="0"/>
          </a:p>
        </p:txBody>
      </p:sp>
      <p:sp>
        <p:nvSpPr>
          <p:cNvPr id="5" name="Rectangle 1"/>
          <p:cNvSpPr>
            <a:spLocks noGrp="1" noChangeArrowheads="1"/>
          </p:cNvSpPr>
          <p:nvPr>
            <p:ph idx="1"/>
          </p:nvPr>
        </p:nvSpPr>
        <p:spPr bwMode="auto">
          <a:xfrm>
            <a:off x="1065212" y="1685293"/>
            <a:ext cx="3581399" cy="873016"/>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marL="0" indent="0" eaLnBrk="0" fontAlgn="base" hangingPunct="0">
              <a:spcBef>
                <a:spcPct val="0"/>
              </a:spcBef>
              <a:spcAft>
                <a:spcPct val="0"/>
              </a:spcAft>
              <a:buNone/>
            </a:pPr>
            <a:r>
              <a:rPr lang="en-US" altLang="en-US" sz="1000" dirty="0">
                <a:solidFill>
                  <a:srgbClr val="569CD6"/>
                </a:solidFill>
                <a:latin typeface="Consolas" panose="020B0609020204030204" pitchFamily="49" charset="0"/>
              </a:rPr>
              <a:t>if</a:t>
            </a:r>
            <a:r>
              <a:rPr lang="en-US" altLang="en-US" sz="1000" dirty="0">
                <a:solidFill>
                  <a:srgbClr val="FAFCFE"/>
                </a:solidFill>
                <a:latin typeface="Consolas" panose="020B0609020204030204" pitchFamily="49" charset="0"/>
              </a:rPr>
              <a:t> (shape </a:t>
            </a:r>
            <a:r>
              <a:rPr lang="en-US" altLang="en-US" sz="1000" dirty="0">
                <a:solidFill>
                  <a:srgbClr val="569CD6"/>
                </a:solidFill>
                <a:latin typeface="Consolas" panose="020B0609020204030204" pitchFamily="49" charset="0"/>
              </a:rPr>
              <a:t>is</a:t>
            </a:r>
            <a:r>
              <a:rPr lang="en-US" altLang="en-US" sz="1000" dirty="0">
                <a:solidFill>
                  <a:srgbClr val="FAFCFE"/>
                </a:solidFill>
                <a:latin typeface="Consolas" panose="020B0609020204030204" pitchFamily="49" charset="0"/>
              </a:rPr>
              <a:t> </a:t>
            </a:r>
            <a:r>
              <a:rPr lang="pl-PL" altLang="en-US" sz="1000" dirty="0" smtClean="0">
                <a:solidFill>
                  <a:srgbClr val="4EC9B0"/>
                </a:solidFill>
                <a:latin typeface="Consolas" panose="020B0609020204030204" pitchFamily="49" charset="0"/>
              </a:rPr>
              <a:t>Square</a:t>
            </a:r>
            <a:r>
              <a:rPr lang="en-US" altLang="en-US" sz="1000" dirty="0" smtClean="0">
                <a:solidFill>
                  <a:srgbClr val="FAFCFE"/>
                </a:solidFill>
                <a:latin typeface="Consolas" panose="020B0609020204030204" pitchFamily="49" charset="0"/>
              </a:rPr>
              <a:t>)</a:t>
            </a:r>
            <a:endParaRPr lang="pl-PL" altLang="en-US" sz="1000" dirty="0">
              <a:solidFill>
                <a:srgbClr val="FAFCFE"/>
              </a:solidFill>
              <a:latin typeface="Consolas" panose="020B0609020204030204" pitchFamily="49" charset="0"/>
            </a:endParaRPr>
          </a:p>
          <a:p>
            <a:pPr marL="0" lvl="0" indent="0" eaLnBrk="0" fontAlgn="base" hangingPunct="0">
              <a:spcBef>
                <a:spcPct val="0"/>
              </a:spcBef>
              <a:spcAft>
                <a:spcPct val="0"/>
              </a:spcAft>
              <a:buNone/>
            </a:pPr>
            <a:r>
              <a:rPr lang="en-US" altLang="en-US" sz="1000" dirty="0">
                <a:solidFill>
                  <a:srgbClr val="FAFCFE"/>
                </a:solidFill>
                <a:latin typeface="Consolas" panose="020B0609020204030204" pitchFamily="49" charset="0"/>
              </a:rPr>
              <a:t>{</a:t>
            </a:r>
            <a:endParaRPr lang="pl-PL" altLang="en-US" sz="1000" dirty="0">
              <a:solidFill>
                <a:srgbClr val="FAFCFE"/>
              </a:solidFill>
              <a:latin typeface="Consolas" panose="020B0609020204030204" pitchFamily="49" charset="0"/>
            </a:endParaRPr>
          </a:p>
          <a:p>
            <a:pPr marL="0" lvl="0" indent="0" eaLnBrk="0" fontAlgn="base" hangingPunct="0">
              <a:spcBef>
                <a:spcPct val="0"/>
              </a:spcBef>
              <a:spcAft>
                <a:spcPct val="0"/>
              </a:spcAft>
              <a:buNone/>
            </a:pPr>
            <a:r>
              <a:rPr lang="pl-PL" altLang="en-US" sz="1000" dirty="0" smtClean="0">
                <a:solidFill>
                  <a:srgbClr val="569CD6"/>
                </a:solidFill>
                <a:latin typeface="Consolas" panose="020B0609020204030204" pitchFamily="49" charset="0"/>
              </a:rPr>
              <a:t>   </a:t>
            </a:r>
            <a:r>
              <a:rPr lang="en-US" altLang="en-US" sz="1000" dirty="0" smtClean="0">
                <a:solidFill>
                  <a:srgbClr val="569CD6"/>
                </a:solidFill>
                <a:latin typeface="Consolas" panose="020B0609020204030204" pitchFamily="49" charset="0"/>
              </a:rPr>
              <a:t>var</a:t>
            </a:r>
            <a:r>
              <a:rPr lang="en-US" altLang="en-US" sz="1000" dirty="0" smtClean="0">
                <a:solidFill>
                  <a:srgbClr val="FAFCFE"/>
                </a:solidFill>
                <a:latin typeface="Consolas" panose="020B0609020204030204" pitchFamily="49" charset="0"/>
              </a:rPr>
              <a:t> </a:t>
            </a:r>
            <a:r>
              <a:rPr lang="en-US" altLang="en-US" sz="1000" dirty="0">
                <a:solidFill>
                  <a:srgbClr val="FAFCFE"/>
                </a:solidFill>
                <a:latin typeface="Consolas" panose="020B0609020204030204" pitchFamily="49" charset="0"/>
              </a:rPr>
              <a:t>s = shape </a:t>
            </a:r>
            <a:r>
              <a:rPr lang="en-US" altLang="en-US" sz="1000" dirty="0">
                <a:solidFill>
                  <a:srgbClr val="569CD6"/>
                </a:solidFill>
                <a:latin typeface="Consolas" panose="020B0609020204030204" pitchFamily="49" charset="0"/>
              </a:rPr>
              <a:t>as</a:t>
            </a:r>
            <a:r>
              <a:rPr lang="en-US" altLang="en-US" sz="1000" dirty="0">
                <a:solidFill>
                  <a:srgbClr val="FAFCFE"/>
                </a:solidFill>
                <a:latin typeface="Consolas" panose="020B0609020204030204" pitchFamily="49" charset="0"/>
              </a:rPr>
              <a:t> </a:t>
            </a:r>
            <a:r>
              <a:rPr lang="pl-PL" altLang="en-US" sz="1000" dirty="0">
                <a:solidFill>
                  <a:srgbClr val="4EC9B0"/>
                </a:solidFill>
                <a:latin typeface="Consolas" panose="020B0609020204030204" pitchFamily="49" charset="0"/>
              </a:rPr>
              <a:t>Square</a:t>
            </a:r>
            <a:r>
              <a:rPr lang="en-US" altLang="en-US" sz="1000" dirty="0" smtClean="0">
                <a:solidFill>
                  <a:srgbClr val="FAFCFE"/>
                </a:solidFill>
                <a:latin typeface="Consolas" panose="020B0609020204030204" pitchFamily="49" charset="0"/>
              </a:rPr>
              <a:t>;</a:t>
            </a:r>
            <a:endParaRPr lang="pl-PL" altLang="en-US" sz="1000" dirty="0">
              <a:solidFill>
                <a:srgbClr val="FAFCFE"/>
              </a:solidFill>
              <a:latin typeface="Consolas" panose="020B0609020204030204" pitchFamily="49" charset="0"/>
            </a:endParaRPr>
          </a:p>
          <a:p>
            <a:pPr marL="0" lvl="0" indent="0" eaLnBrk="0" fontAlgn="base" hangingPunct="0">
              <a:spcBef>
                <a:spcPct val="0"/>
              </a:spcBef>
              <a:spcAft>
                <a:spcPct val="0"/>
              </a:spcAft>
              <a:buNone/>
            </a:pPr>
            <a:r>
              <a:rPr lang="pl-PL" altLang="en-US" sz="1000" dirty="0" smtClean="0">
                <a:solidFill>
                  <a:srgbClr val="569CD6"/>
                </a:solidFill>
                <a:latin typeface="Consolas" panose="020B0609020204030204" pitchFamily="49" charset="0"/>
              </a:rPr>
              <a:t>   </a:t>
            </a:r>
            <a:r>
              <a:rPr lang="en-US" altLang="en-US" sz="1000" dirty="0" smtClean="0">
                <a:solidFill>
                  <a:srgbClr val="569CD6"/>
                </a:solidFill>
                <a:latin typeface="Consolas" panose="020B0609020204030204" pitchFamily="49" charset="0"/>
              </a:rPr>
              <a:t>return</a:t>
            </a:r>
            <a:r>
              <a:rPr lang="en-US" altLang="en-US" sz="1000" dirty="0" smtClean="0">
                <a:solidFill>
                  <a:srgbClr val="FAFCFE"/>
                </a:solidFill>
                <a:latin typeface="Consolas" panose="020B0609020204030204" pitchFamily="49" charset="0"/>
              </a:rPr>
              <a:t> </a:t>
            </a:r>
            <a:r>
              <a:rPr lang="en-US" altLang="en-US" sz="1000" dirty="0">
                <a:solidFill>
                  <a:srgbClr val="FAFCFE"/>
                </a:solidFill>
                <a:latin typeface="Consolas" panose="020B0609020204030204" pitchFamily="49" charset="0"/>
              </a:rPr>
              <a:t>s.Side * s.Side;</a:t>
            </a:r>
            <a:endParaRPr lang="pl-PL" altLang="en-US" sz="1000" dirty="0">
              <a:solidFill>
                <a:srgbClr val="FAFCFE"/>
              </a:solidFill>
              <a:latin typeface="Consolas" panose="020B0609020204030204" pitchFamily="49" charset="0"/>
            </a:endParaRPr>
          </a:p>
          <a:p>
            <a:pPr marL="0" lvl="0" indent="0" eaLnBrk="0" fontAlgn="base" hangingPunct="0">
              <a:spcBef>
                <a:spcPct val="0"/>
              </a:spcBef>
              <a:spcAft>
                <a:spcPct val="0"/>
              </a:spcAft>
              <a:buNone/>
            </a:pPr>
            <a:r>
              <a:rPr lang="en-US" altLang="en-US" sz="1000" dirty="0">
                <a:solidFill>
                  <a:srgbClr val="FAFCFE"/>
                </a:solidFill>
                <a:latin typeface="Consolas" panose="020B0609020204030204" pitchFamily="49" charset="0"/>
              </a:rPr>
              <a:t>}</a:t>
            </a:r>
            <a:endParaRPr lang="pl-PL" altLang="en-US" sz="1000" dirty="0">
              <a:solidFill>
                <a:srgbClr val="FAFCFE"/>
              </a:solidFill>
              <a:latin typeface="Consolas" panose="020B0609020204030204" pitchFamily="49" charset="0"/>
            </a:endParaRPr>
          </a:p>
        </p:txBody>
      </p:sp>
      <p:sp>
        <p:nvSpPr>
          <p:cNvPr id="21" name="Content Placeholder 2"/>
          <p:cNvSpPr txBox="1">
            <a:spLocks/>
          </p:cNvSpPr>
          <p:nvPr/>
        </p:nvSpPr>
        <p:spPr>
          <a:xfrm>
            <a:off x="732957" y="1206788"/>
            <a:ext cx="2542055" cy="317212"/>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pl-PL" sz="1600" i="1" dirty="0" smtClean="0">
                <a:solidFill>
                  <a:srgbClr val="569CD6"/>
                </a:solidFill>
              </a:rPr>
              <a:t>is</a:t>
            </a:r>
            <a:r>
              <a:rPr lang="pl-PL" sz="1600" dirty="0" smtClean="0"/>
              <a:t> operator</a:t>
            </a:r>
            <a:r>
              <a:rPr lang="en-US" sz="1600" dirty="0" smtClean="0"/>
              <a:t>:</a:t>
            </a:r>
            <a:endParaRPr lang="pl-PL" dirty="0" smtClean="0"/>
          </a:p>
        </p:txBody>
      </p:sp>
      <p:sp>
        <p:nvSpPr>
          <p:cNvPr id="22" name="Content Placeholder 2"/>
          <p:cNvSpPr txBox="1">
            <a:spLocks/>
          </p:cNvSpPr>
          <p:nvPr/>
        </p:nvSpPr>
        <p:spPr>
          <a:xfrm>
            <a:off x="732957" y="2736167"/>
            <a:ext cx="10363201" cy="388033"/>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Pattern </a:t>
            </a:r>
            <a:r>
              <a:rPr lang="en-US" sz="1600" dirty="0"/>
              <a:t>matching </a:t>
            </a:r>
            <a:r>
              <a:rPr lang="en-US" sz="1600" i="1" dirty="0">
                <a:solidFill>
                  <a:srgbClr val="569CD6"/>
                </a:solidFill>
              </a:rPr>
              <a:t>switch</a:t>
            </a:r>
            <a:r>
              <a:rPr lang="en-US" sz="1600" dirty="0"/>
              <a:t> statement :</a:t>
            </a:r>
            <a:endParaRPr lang="pl-PL" dirty="0" smtClean="0"/>
          </a:p>
        </p:txBody>
      </p:sp>
      <p:sp>
        <p:nvSpPr>
          <p:cNvPr id="23" name="Content Placeholder 2"/>
          <p:cNvSpPr txBox="1">
            <a:spLocks/>
          </p:cNvSpPr>
          <p:nvPr/>
        </p:nvSpPr>
        <p:spPr>
          <a:xfrm>
            <a:off x="5318939" y="3264568"/>
            <a:ext cx="5931207" cy="2069432"/>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pl-PL" sz="1600" dirty="0" smtClean="0"/>
              <a:t>T</a:t>
            </a:r>
            <a:r>
              <a:rPr lang="en-US" sz="1600" dirty="0" smtClean="0"/>
              <a:t>he </a:t>
            </a:r>
            <a:r>
              <a:rPr lang="en-US" sz="1600" dirty="0"/>
              <a:t>order of the </a:t>
            </a:r>
            <a:r>
              <a:rPr lang="en-US" sz="1600" i="1" dirty="0">
                <a:solidFill>
                  <a:srgbClr val="569CD6"/>
                </a:solidFill>
              </a:rPr>
              <a:t>case</a:t>
            </a:r>
            <a:r>
              <a:rPr lang="en-US" sz="1600" dirty="0"/>
              <a:t> expressions now matters</a:t>
            </a:r>
            <a:r>
              <a:rPr lang="pl-PL" sz="1600" dirty="0" smtClean="0"/>
              <a:t>.</a:t>
            </a:r>
          </a:p>
          <a:p>
            <a:r>
              <a:rPr lang="en-US" sz="1600" dirty="0" smtClean="0"/>
              <a:t>If </a:t>
            </a:r>
            <a:r>
              <a:rPr lang="en-US" sz="1600" dirty="0"/>
              <a:t>you accidentally order match expressions such that a </a:t>
            </a:r>
            <a:r>
              <a:rPr lang="pl-PL" sz="1600" dirty="0" smtClean="0"/>
              <a:t>less explicit</a:t>
            </a:r>
            <a:r>
              <a:rPr lang="en-US" sz="1600" dirty="0" smtClean="0"/>
              <a:t> </a:t>
            </a:r>
            <a:r>
              <a:rPr lang="en-US" sz="1600" dirty="0"/>
              <a:t>case has already been handled, the compiler will flag that and generate an error.</a:t>
            </a:r>
            <a:endParaRPr lang="pl-PL" sz="1600" i="1" dirty="0" smtClean="0"/>
          </a:p>
          <a:p>
            <a:r>
              <a:rPr lang="en-US" sz="1600" dirty="0"/>
              <a:t>The </a:t>
            </a:r>
            <a:r>
              <a:rPr lang="en-US" sz="1600" i="1" dirty="0">
                <a:solidFill>
                  <a:srgbClr val="569CD6"/>
                </a:solidFill>
              </a:rPr>
              <a:t>default</a:t>
            </a:r>
            <a:r>
              <a:rPr lang="en-US" sz="1600" dirty="0"/>
              <a:t> case is always evaluated last, regardless of the order it appears in the source</a:t>
            </a:r>
            <a:r>
              <a:rPr lang="en-US" sz="1600" dirty="0" smtClean="0"/>
              <a:t>.</a:t>
            </a:r>
            <a:endParaRPr lang="en-US" sz="1600" dirty="0"/>
          </a:p>
        </p:txBody>
      </p:sp>
      <p:sp>
        <p:nvSpPr>
          <p:cNvPr id="10" name="Rectangle 1"/>
          <p:cNvSpPr txBox="1">
            <a:spLocks noChangeArrowheads="1"/>
          </p:cNvSpPr>
          <p:nvPr/>
        </p:nvSpPr>
        <p:spPr bwMode="auto">
          <a:xfrm>
            <a:off x="5180012" y="1685624"/>
            <a:ext cx="3581399" cy="752776"/>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rtlCol="0" anchor="t" anchorCtr="0" compatLnSpc="1">
            <a:prstTxWarp prst="textNoShape">
              <a:avLst/>
            </a:prstTxWarp>
            <a:sp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r>
              <a:rPr lang="en-US" altLang="en-US" sz="1000" dirty="0" smtClean="0">
                <a:solidFill>
                  <a:srgbClr val="569CD6"/>
                </a:solidFill>
                <a:latin typeface="Consolas" panose="020B0609020204030204" pitchFamily="49" charset="0"/>
              </a:rPr>
              <a:t>if</a:t>
            </a:r>
            <a:r>
              <a:rPr lang="en-US" altLang="en-US" sz="1000" dirty="0" smtClean="0">
                <a:solidFill>
                  <a:srgbClr val="FAFCFE"/>
                </a:solidFill>
                <a:latin typeface="Consolas" panose="020B0609020204030204" pitchFamily="49" charset="0"/>
              </a:rPr>
              <a:t> (shape </a:t>
            </a:r>
            <a:r>
              <a:rPr lang="en-US" altLang="en-US" sz="1000" dirty="0" smtClean="0">
                <a:solidFill>
                  <a:srgbClr val="569CD6"/>
                </a:solidFill>
                <a:latin typeface="Consolas" panose="020B0609020204030204" pitchFamily="49" charset="0"/>
              </a:rPr>
              <a:t>is</a:t>
            </a:r>
            <a:r>
              <a:rPr lang="en-US" altLang="en-US" sz="1000" dirty="0" smtClean="0">
                <a:solidFill>
                  <a:srgbClr val="FAFCFE"/>
                </a:solidFill>
                <a:latin typeface="Consolas" panose="020B0609020204030204" pitchFamily="49" charset="0"/>
              </a:rPr>
              <a:t> </a:t>
            </a:r>
            <a:r>
              <a:rPr lang="pl-PL" altLang="en-US" sz="1000" dirty="0" smtClean="0">
                <a:solidFill>
                  <a:srgbClr val="4EC9B0"/>
                </a:solidFill>
                <a:latin typeface="Consolas" panose="020B0609020204030204" pitchFamily="49" charset="0"/>
              </a:rPr>
              <a:t>Square </a:t>
            </a:r>
            <a:r>
              <a:rPr lang="en-US" altLang="en-US" sz="1000" dirty="0" smtClean="0">
                <a:solidFill>
                  <a:srgbClr val="FAFCFE"/>
                </a:solidFill>
                <a:latin typeface="Consolas" panose="020B0609020204030204" pitchFamily="49" charset="0"/>
              </a:rPr>
              <a:t>s)</a:t>
            </a:r>
            <a:endParaRPr lang="pl-PL" altLang="en-US" sz="1000" dirty="0" smtClean="0">
              <a:solidFill>
                <a:srgbClr val="FAFCFE"/>
              </a:solidFill>
              <a:latin typeface="Consolas" panose="020B0609020204030204" pitchFamily="49" charset="0"/>
            </a:endParaRPr>
          </a:p>
          <a:p>
            <a:pPr marL="0" indent="0" eaLnBrk="0" fontAlgn="base" hangingPunct="0">
              <a:spcBef>
                <a:spcPct val="0"/>
              </a:spcBef>
              <a:spcAft>
                <a:spcPct val="0"/>
              </a:spcAft>
              <a:buFont typeface="Arial" pitchFamily="34" charset="0"/>
              <a:buNone/>
            </a:pP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a:p>
            <a:pPr marL="0" indent="0" eaLnBrk="0" fontAlgn="base" hangingPunct="0">
              <a:spcBef>
                <a:spcPct val="0"/>
              </a:spcBef>
              <a:spcAft>
                <a:spcPct val="0"/>
              </a:spcAft>
              <a:buFont typeface="Arial" pitchFamily="34" charset="0"/>
              <a:buNone/>
            </a:pPr>
            <a:r>
              <a:rPr lang="pl-PL" altLang="en-US" sz="1000" dirty="0" smtClean="0">
                <a:solidFill>
                  <a:srgbClr val="569CD6"/>
                </a:solidFill>
                <a:latin typeface="Consolas" panose="020B0609020204030204" pitchFamily="49" charset="0"/>
              </a:rPr>
              <a:t>   </a:t>
            </a:r>
            <a:r>
              <a:rPr lang="en-US" altLang="en-US" sz="1000" dirty="0" smtClean="0">
                <a:solidFill>
                  <a:srgbClr val="569CD6"/>
                </a:solidFill>
                <a:latin typeface="Consolas" panose="020B0609020204030204" pitchFamily="49" charset="0"/>
              </a:rPr>
              <a:t>return</a:t>
            </a:r>
            <a:r>
              <a:rPr lang="en-US" altLang="en-US" sz="1000" dirty="0" smtClean="0">
                <a:solidFill>
                  <a:srgbClr val="FAFCFE"/>
                </a:solidFill>
                <a:latin typeface="Consolas" panose="020B0609020204030204" pitchFamily="49" charset="0"/>
              </a:rPr>
              <a:t> s.Side * s.Side;</a:t>
            </a:r>
            <a:endParaRPr lang="pl-PL" altLang="en-US" sz="1000" dirty="0" smtClean="0">
              <a:solidFill>
                <a:srgbClr val="FAFCFE"/>
              </a:solidFill>
              <a:latin typeface="Consolas" panose="020B0609020204030204" pitchFamily="49" charset="0"/>
            </a:endParaRPr>
          </a:p>
          <a:p>
            <a:pPr marL="0" indent="0" eaLnBrk="0" fontAlgn="base" hangingPunct="0">
              <a:spcBef>
                <a:spcPct val="0"/>
              </a:spcBef>
              <a:spcAft>
                <a:spcPct val="0"/>
              </a:spcAft>
              <a:buFont typeface="Arial" pitchFamily="34" charset="0"/>
              <a:buNone/>
            </a:pPr>
            <a:r>
              <a:rPr lang="en-US" altLang="en-US" sz="1000" dirty="0" smtClean="0">
                <a:solidFill>
                  <a:srgbClr val="FAFCFE"/>
                </a:solidFill>
                <a:latin typeface="Consolas" panose="020B0609020204030204" pitchFamily="49" charset="0"/>
              </a:rPr>
              <a:t>}</a:t>
            </a:r>
            <a:endParaRPr lang="pl-PL" altLang="en-US" sz="1000" dirty="0">
              <a:solidFill>
                <a:srgbClr val="FAFCFE"/>
              </a:solidFill>
              <a:latin typeface="Consolas" panose="020B0609020204030204" pitchFamily="49" charset="0"/>
            </a:endParaRPr>
          </a:p>
        </p:txBody>
      </p:sp>
      <p:sp>
        <p:nvSpPr>
          <p:cNvPr id="11" name="Content Placeholder 2"/>
          <p:cNvSpPr txBox="1">
            <a:spLocks/>
          </p:cNvSpPr>
          <p:nvPr/>
        </p:nvSpPr>
        <p:spPr>
          <a:xfrm>
            <a:off x="5103812" y="1219200"/>
            <a:ext cx="3657599" cy="317212"/>
          </a:xfrm>
          <a:prstGeom prst="rect">
            <a:avLst/>
          </a:prstGeom>
        </p:spPr>
        <p:txBody>
          <a:bodyPr vert="horz" lIns="91440" tIns="45720" rIns="91440" bIns="45720" rtlCol="0">
            <a:no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en-US" sz="1600" dirty="0" smtClean="0"/>
              <a:t>The </a:t>
            </a:r>
            <a:r>
              <a:rPr lang="en-US" sz="1600" i="1" dirty="0">
                <a:solidFill>
                  <a:srgbClr val="569CD6"/>
                </a:solidFill>
              </a:rPr>
              <a:t>is</a:t>
            </a:r>
            <a:r>
              <a:rPr lang="en-US" sz="1600" dirty="0"/>
              <a:t> type pattern </a:t>
            </a:r>
            <a:r>
              <a:rPr lang="en-US" sz="1600" dirty="0" smtClean="0"/>
              <a:t>expressio</a:t>
            </a:r>
            <a:r>
              <a:rPr lang="pl-PL" sz="1600" dirty="0" smtClean="0"/>
              <a:t>n:</a:t>
            </a:r>
          </a:p>
        </p:txBody>
      </p:sp>
      <p:sp>
        <p:nvSpPr>
          <p:cNvPr id="6" name="Rectangle 2"/>
          <p:cNvSpPr>
            <a:spLocks noChangeArrowheads="1"/>
          </p:cNvSpPr>
          <p:nvPr/>
        </p:nvSpPr>
        <p:spPr bwMode="auto">
          <a:xfrm>
            <a:off x="1065212" y="3264568"/>
            <a:ext cx="3922869" cy="2954655"/>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switch</a:t>
            </a:r>
            <a:r>
              <a:rPr kumimoji="0" lang="en-US" altLang="en-US" sz="1000" b="0" i="0" u="none" strike="noStrike" cap="none" normalizeH="0" baseline="0" dirty="0" smtClean="0">
                <a:ln>
                  <a:noFill/>
                </a:ln>
                <a:solidFill>
                  <a:srgbClr val="FAFCFE"/>
                </a:solidFill>
                <a:effectLst/>
                <a:latin typeface="Consolas" panose="020B0609020204030204" pitchFamily="49" charset="0"/>
              </a:rPr>
              <a:t> (shape)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lang="pl-PL" altLang="en-US" sz="1000" dirty="0" smtClean="0">
                <a:solidFill>
                  <a:srgbClr val="569CD6"/>
                </a:solidFill>
                <a:latin typeface="Consolas" panose="020B0609020204030204" pitchFamily="49" charset="0"/>
              </a:rPr>
              <a:t>   </a:t>
            </a:r>
            <a:r>
              <a:rPr lang="en-US" altLang="en-US" sz="1000" dirty="0" smtClean="0">
                <a:solidFill>
                  <a:srgbClr val="569CD6"/>
                </a:solidFill>
                <a:latin typeface="Consolas" panose="020B0609020204030204" pitchFamily="49" charset="0"/>
              </a:rPr>
              <a:t>case</a:t>
            </a:r>
            <a:r>
              <a:rPr lang="en-US" altLang="en-US" sz="1000" dirty="0" smtClean="0">
                <a:solidFill>
                  <a:srgbClr val="FAFCFE"/>
                </a:solidFill>
                <a:latin typeface="Consolas" panose="020B0609020204030204" pitchFamily="49" charset="0"/>
              </a:rPr>
              <a:t> </a:t>
            </a:r>
            <a:r>
              <a:rPr lang="en-US" altLang="en-US" sz="1000" dirty="0" smtClean="0">
                <a:solidFill>
                  <a:srgbClr val="B5CEA8"/>
                </a:solidFill>
                <a:latin typeface="Consolas" panose="020B0609020204030204" pitchFamily="49" charset="0"/>
              </a:rPr>
              <a:t>0</a:t>
            </a: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a:p>
            <a:pPr lvl="0" eaLnBrk="0" fontAlgn="base" hangingPunct="0">
              <a:spcBef>
                <a:spcPct val="0"/>
              </a:spcBef>
              <a:spcAft>
                <a:spcPct val="0"/>
              </a:spcAf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lang="pl-PL" altLang="en-US" sz="1000" dirty="0">
                <a:solidFill>
                  <a:srgbClr val="569CD6"/>
                </a:solidFill>
                <a:latin typeface="Consolas" panose="020B0609020204030204" pitchFamily="49" charset="0"/>
              </a:rPr>
              <a:t> </a:t>
            </a:r>
            <a:r>
              <a:rPr lang="pl-PL" altLang="en-US" sz="1000" dirty="0" smtClean="0">
                <a:solidFill>
                  <a:srgbClr val="569CD6"/>
                </a:solidFill>
                <a:latin typeface="Consolas" panose="020B0609020204030204" pitchFamily="49" charset="0"/>
              </a:rPr>
              <a:t>  return </a:t>
            </a:r>
            <a:r>
              <a:rPr lang="pl-PL" altLang="en-US" sz="1000" dirty="0" smtClean="0">
                <a:solidFill>
                  <a:srgbClr val="B5CEA8"/>
                </a:solidFill>
                <a:latin typeface="Consolas" panose="020B0609020204030204" pitchFamily="49" charset="0"/>
              </a:rPr>
              <a:t>0</a:t>
            </a:r>
            <a:r>
              <a:rPr lang="en-US" altLang="en-US" sz="1000" dirty="0" smtClean="0">
                <a:solidFill>
                  <a:srgbClr val="FAFCFE"/>
                </a:solidFill>
                <a:latin typeface="Consolas" panose="020B0609020204030204" pitchFamily="49" charset="0"/>
              </a:rPr>
              <a:t>;</a:t>
            </a:r>
            <a:endParaRPr lang="pl-PL" altLang="en-US" sz="1000" dirty="0">
              <a:solidFill>
                <a:srgbClr val="FAFCFE"/>
              </a:solidFill>
              <a:latin typeface="Consolas" panose="020B0609020204030204" pitchFamily="49" charset="0"/>
            </a:endParaRPr>
          </a:p>
          <a:p>
            <a:pPr lvl="0" eaLnBrk="0" fontAlgn="base" hangingPunct="0">
              <a:spcBef>
                <a:spcPct val="0"/>
              </a:spcBef>
              <a:spcAft>
                <a:spcPct val="0"/>
              </a:spcAft>
            </a:pPr>
            <a:r>
              <a:rPr lang="pl-PL" altLang="en-US" sz="1000" dirty="0" smtClean="0">
                <a:solidFill>
                  <a:srgbClr val="569CD6"/>
                </a:solidFill>
                <a:latin typeface="Consolas" panose="020B0609020204030204" pitchFamily="49" charset="0"/>
              </a:rPr>
              <a:t>   </a:t>
            </a:r>
            <a:r>
              <a:rPr lang="en-US" altLang="en-US" sz="1000" dirty="0" smtClean="0">
                <a:solidFill>
                  <a:srgbClr val="569CD6"/>
                </a:solidFill>
                <a:latin typeface="Consolas" panose="020B0609020204030204" pitchFamily="49" charset="0"/>
              </a:rPr>
              <a:t>case</a:t>
            </a:r>
            <a:r>
              <a:rPr lang="en-US" altLang="en-US" sz="1000" dirty="0" smtClean="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int</a:t>
            </a:r>
            <a:r>
              <a:rPr lang="en-US" altLang="en-US" sz="1000" dirty="0">
                <a:solidFill>
                  <a:srgbClr val="FAFCFE"/>
                </a:solidFill>
                <a:latin typeface="Consolas" panose="020B0609020204030204" pitchFamily="49" charset="0"/>
              </a:rPr>
              <a:t> </a:t>
            </a:r>
            <a:r>
              <a:rPr lang="en-US" altLang="en-US" sz="1000" dirty="0" smtClean="0">
                <a:solidFill>
                  <a:srgbClr val="FAFCFE"/>
                </a:solidFill>
                <a:latin typeface="Consolas" panose="020B0609020204030204" pitchFamily="49" charset="0"/>
              </a:rPr>
              <a:t>val</a:t>
            </a:r>
            <a:r>
              <a:rPr lang="pl-PL" altLang="en-US" sz="1000" dirty="0" smtClean="0">
                <a:solidFill>
                  <a:srgbClr val="FAFCFE"/>
                </a:solidFill>
                <a:latin typeface="Consolas" panose="020B0609020204030204" pitchFamily="49" charset="0"/>
              </a:rPr>
              <a:t>:</a:t>
            </a:r>
          </a:p>
          <a:p>
            <a:pPr lvl="0" eaLnBrk="0" fontAlgn="base" hangingPunct="0">
              <a:spcBef>
                <a:spcPct val="0"/>
              </a:spcBef>
              <a:spcAft>
                <a:spcPct val="0"/>
              </a:spcAf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lang="pl-PL" altLang="en-US" sz="1000" dirty="0" smtClean="0">
                <a:solidFill>
                  <a:srgbClr val="569CD6"/>
                </a:solidFill>
                <a:latin typeface="Consolas" panose="020B0609020204030204" pitchFamily="49" charset="0"/>
              </a:rPr>
              <a:t>return</a:t>
            </a:r>
            <a:r>
              <a:rPr lang="pl-PL" altLang="en-US" sz="1000" dirty="0" smtClean="0">
                <a:solidFill>
                  <a:srgbClr val="FAFCFE"/>
                </a:solidFill>
                <a:latin typeface="Consolas" panose="020B0609020204030204" pitchFamily="49" charset="0"/>
              </a:rPr>
              <a:t> val^</a:t>
            </a:r>
            <a:r>
              <a:rPr lang="pl-PL" altLang="en-US" sz="1000" dirty="0" smtClean="0">
                <a:solidFill>
                  <a:srgbClr val="B5CEA8"/>
                </a:solidFill>
                <a:latin typeface="Consolas" panose="020B0609020204030204" pitchFamily="49" charset="0"/>
              </a:rPr>
              <a:t>2</a:t>
            </a:r>
            <a:r>
              <a:rPr lang="pl-PL" altLang="en-US" sz="1000" dirty="0" smtClean="0">
                <a:solidFill>
                  <a:srgbClr val="FAFCFE"/>
                </a:solidFill>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case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Square</a:t>
            </a:r>
            <a:r>
              <a:rPr kumimoji="0" lang="en-US" altLang="en-US" sz="1000" b="0" i="0" u="none" strike="noStrike" cap="none" normalizeH="0" baseline="0" dirty="0" smtClean="0">
                <a:ln>
                  <a:noFill/>
                </a:ln>
                <a:solidFill>
                  <a:srgbClr val="FAFCFE"/>
                </a:solidFill>
                <a:effectLst/>
                <a:latin typeface="Consolas" panose="020B0609020204030204" pitchFamily="49" charset="0"/>
              </a:rPr>
              <a:t> s </a:t>
            </a:r>
            <a:r>
              <a:rPr kumimoji="0" lang="en-US" altLang="en-US" sz="1000" b="0" i="0" u="none" strike="noStrike" cap="none" normalizeH="0" baseline="0" dirty="0" smtClean="0">
                <a:ln>
                  <a:noFill/>
                </a:ln>
                <a:solidFill>
                  <a:srgbClr val="569CD6"/>
                </a:solidFill>
                <a:effectLst/>
                <a:latin typeface="Consolas" panose="020B0609020204030204" pitchFamily="49" charset="0"/>
              </a:rPr>
              <a:t>when</a:t>
            </a:r>
            <a:r>
              <a:rPr kumimoji="0" lang="en-US" altLang="en-US" sz="1000" b="0" i="0" u="none" strike="noStrike" cap="none" normalizeH="0" baseline="0" dirty="0" smtClean="0">
                <a:ln>
                  <a:noFill/>
                </a:ln>
                <a:solidFill>
                  <a:srgbClr val="FAFCFE"/>
                </a:solidFill>
                <a:effectLst/>
                <a:latin typeface="Consolas" panose="020B0609020204030204" pitchFamily="49" charset="0"/>
              </a:rPr>
              <a:t> s.Side == </a:t>
            </a:r>
            <a:r>
              <a:rPr kumimoji="0" lang="en-US" altLang="en-US" sz="1000" b="0" i="0" u="none" strike="noStrike" cap="none" normalizeH="0" baseline="0" dirty="0" smtClean="0">
                <a:ln>
                  <a:noFill/>
                </a:ln>
                <a:solidFill>
                  <a:srgbClr val="B5CEA8"/>
                </a:solidFill>
                <a:effectLst/>
                <a:latin typeface="Consolas" panose="020B0609020204030204" pitchFamily="49" charset="0"/>
              </a:rPr>
              <a:t>0</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case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Triangle</a:t>
            </a:r>
            <a:r>
              <a:rPr kumimoji="0" lang="en-US" altLang="en-US" sz="1000" b="0" i="0" u="none" strike="noStrike" cap="none" normalizeH="0" baseline="0" dirty="0" smtClean="0">
                <a:ln>
                  <a:noFill/>
                </a:ln>
                <a:solidFill>
                  <a:srgbClr val="FAFCFE"/>
                </a:solidFill>
                <a:effectLst/>
                <a:latin typeface="Consolas" panose="020B0609020204030204" pitchFamily="49" charset="0"/>
              </a:rPr>
              <a:t> t </a:t>
            </a:r>
            <a:r>
              <a:rPr kumimoji="0" lang="en-US" altLang="en-US" sz="1000" b="0" i="0" u="none" strike="noStrike" cap="none" normalizeH="0" baseline="0" dirty="0" smtClean="0">
                <a:ln>
                  <a:noFill/>
                </a:ln>
                <a:solidFill>
                  <a:srgbClr val="569CD6"/>
                </a:solidFill>
                <a:effectLst/>
                <a:latin typeface="Consolas" panose="020B0609020204030204" pitchFamily="49" charset="0"/>
              </a:rPr>
              <a:t>when</a:t>
            </a:r>
            <a:r>
              <a:rPr kumimoji="0" lang="en-US" altLang="en-US" sz="1000" b="0" i="0" u="none" strike="noStrike" cap="none" normalizeH="0" baseline="0" dirty="0" smtClean="0">
                <a:ln>
                  <a:noFill/>
                </a:ln>
                <a:solidFill>
                  <a:srgbClr val="FAFCFE"/>
                </a:solidFill>
                <a:effectLst/>
                <a:latin typeface="Consolas" panose="020B0609020204030204" pitchFamily="49" charset="0"/>
              </a:rPr>
              <a:t> t.Base == </a:t>
            </a:r>
            <a:r>
              <a:rPr kumimoji="0" lang="en-US" altLang="en-US" sz="1000" b="0" i="0" u="none" strike="noStrike" cap="none" normalizeH="0" baseline="0" dirty="0" smtClean="0">
                <a:ln>
                  <a:noFill/>
                </a:ln>
                <a:solidFill>
                  <a:srgbClr val="B5CEA8"/>
                </a:solidFill>
                <a:effectLst/>
                <a:latin typeface="Consolas" panose="020B0609020204030204" pitchFamily="49" charset="0"/>
              </a:rPr>
              <a:t>0</a:t>
            </a:r>
            <a:r>
              <a:rPr kumimoji="0" lang="en-US" altLang="en-US" sz="1000" b="0" i="0" u="none" strike="noStrike" cap="none" normalizeH="0" baseline="0" dirty="0" smtClean="0">
                <a:ln>
                  <a:noFill/>
                </a:ln>
                <a:solidFill>
                  <a:srgbClr val="FAFCFE"/>
                </a:solidFill>
                <a:effectLst/>
                <a:latin typeface="Consolas" panose="020B0609020204030204" pitchFamily="49" charset="0"/>
              </a:rPr>
              <a:t> || t.Height == </a:t>
            </a:r>
            <a:r>
              <a:rPr kumimoji="0" lang="en-US" altLang="en-US" sz="1000" b="0" i="0" u="none" strike="noStrike" cap="none" normalizeH="0" baseline="0" dirty="0" smtClean="0">
                <a:ln>
                  <a:noFill/>
                </a:ln>
                <a:solidFill>
                  <a:srgbClr val="B5CEA8"/>
                </a:solidFill>
                <a:effectLst/>
                <a:latin typeface="Consolas" panose="020B0609020204030204" pitchFamily="49" charset="0"/>
              </a:rPr>
              <a:t>0</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B5CEA8"/>
                </a:solidFill>
                <a:effectLst/>
                <a:latin typeface="Consolas" panose="020B0609020204030204" pitchFamily="49" charset="0"/>
              </a:rPr>
              <a:t>0</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case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Square</a:t>
            </a:r>
            <a:r>
              <a:rPr kumimoji="0" lang="en-US" altLang="en-US" sz="1000" b="0" i="0" u="none" strike="noStrike" cap="none" normalizeH="0" baseline="0" dirty="0" smtClean="0">
                <a:ln>
                  <a:noFill/>
                </a:ln>
                <a:solidFill>
                  <a:srgbClr val="FAFCFE"/>
                </a:solidFill>
                <a:effectLst/>
                <a:latin typeface="Consolas" panose="020B0609020204030204" pitchFamily="49" charset="0"/>
              </a:rPr>
              <a:t> s:</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s.Side * s.Side;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case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Triangle</a:t>
            </a:r>
            <a:r>
              <a:rPr kumimoji="0" lang="en-US" altLang="en-US" sz="1000" b="0" i="0" u="none" strike="noStrike" cap="none" normalizeH="0" baseline="0" dirty="0" smtClean="0">
                <a:ln>
                  <a:noFill/>
                </a:ln>
                <a:solidFill>
                  <a:srgbClr val="FAFCFE"/>
                </a:solidFill>
                <a:effectLst/>
                <a:latin typeface="Consolas" panose="020B0609020204030204" pitchFamily="49" charset="0"/>
              </a:rPr>
              <a:t> 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t.Base * t.Height * </a:t>
            </a:r>
            <a:r>
              <a:rPr kumimoji="0" lang="en-US" altLang="en-US" sz="1000" b="0" i="0" u="none" strike="noStrike" cap="none" normalizeH="0" baseline="0" dirty="0" smtClean="0">
                <a:ln>
                  <a:noFill/>
                </a:ln>
                <a:solidFill>
                  <a:srgbClr val="B5CEA8"/>
                </a:solidFill>
                <a:effectLst/>
                <a:latin typeface="Consolas" panose="020B0609020204030204" pitchFamily="49" charset="0"/>
              </a:rPr>
              <a:t>2</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case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null</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throw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ArgumentNullException</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nameof</a:t>
            </a:r>
            <a:r>
              <a:rPr kumimoji="0" lang="en-US" altLang="en-US" sz="1000" b="0" i="0" u="none" strike="noStrike" cap="none" normalizeH="0" baseline="0" dirty="0" smtClean="0">
                <a:ln>
                  <a:noFill/>
                </a:ln>
                <a:solidFill>
                  <a:srgbClr val="FAFCFE"/>
                </a:solidFill>
                <a:effectLst/>
                <a:latin typeface="Consolas" panose="020B0609020204030204" pitchFamily="49" charset="0"/>
              </a:rPr>
              <a:t>(shape));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default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throw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ArgumentException</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nameof</a:t>
            </a:r>
            <a:r>
              <a:rPr kumimoji="0" lang="en-US" altLang="en-US" sz="1000" b="0" i="0" u="none" strike="noStrike" cap="none" normalizeH="0" baseline="0" dirty="0" smtClean="0">
                <a:ln>
                  <a:noFill/>
                </a:ln>
                <a:solidFill>
                  <a:srgbClr val="FAFCFE"/>
                </a:solidFill>
                <a:effectLst/>
                <a:latin typeface="Consolas" panose="020B0609020204030204" pitchFamily="49" charset="0"/>
              </a:rPr>
              <a:t>(shape));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85088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ref </a:t>
            </a:r>
            <a:r>
              <a:rPr lang="pl-PL" dirty="0"/>
              <a:t>locals and returns</a:t>
            </a:r>
            <a:endParaRPr lang="en-US" dirty="0"/>
          </a:p>
        </p:txBody>
      </p:sp>
      <p:sp>
        <p:nvSpPr>
          <p:cNvPr id="5" name="Rectangle 1"/>
          <p:cNvSpPr>
            <a:spLocks noGrp="1" noChangeArrowheads="1"/>
          </p:cNvSpPr>
          <p:nvPr>
            <p:ph idx="1"/>
          </p:nvPr>
        </p:nvSpPr>
        <p:spPr bwMode="auto">
          <a:xfrm>
            <a:off x="1065212" y="1905000"/>
            <a:ext cx="6553200" cy="2031325"/>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marL="0" lvl="0" indent="0" eaLnBrk="0" fontAlgn="base" hangingPunct="0">
              <a:lnSpc>
                <a:spcPct val="100000"/>
              </a:lnSpc>
              <a:spcBef>
                <a:spcPct val="0"/>
              </a:spcBef>
              <a:spcAft>
                <a:spcPct val="0"/>
              </a:spcAft>
              <a:buClrTx/>
              <a:buSzTx/>
              <a:buNone/>
            </a:pPr>
            <a:r>
              <a:rPr lang="en-US" altLang="en-US" sz="1000" dirty="0" smtClean="0">
                <a:solidFill>
                  <a:srgbClr val="569CD6"/>
                </a:solidFill>
                <a:latin typeface="Consolas" panose="020B0609020204030204" pitchFamily="49" charset="0"/>
              </a:rPr>
              <a:t>public</a:t>
            </a:r>
            <a:r>
              <a:rPr lang="en-US" altLang="en-US" sz="1000" dirty="0" smtClean="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static ref int </a:t>
            </a:r>
            <a:r>
              <a:rPr lang="en-US" altLang="en-US" sz="1000" dirty="0">
                <a:solidFill>
                  <a:srgbClr val="4EC9B0"/>
                </a:solidFill>
                <a:latin typeface="Consolas" panose="020B0609020204030204" pitchFamily="49" charset="0"/>
              </a:rPr>
              <a:t>Find</a:t>
            </a:r>
            <a:r>
              <a:rPr lang="en-US" altLang="en-US" sz="1000" dirty="0">
                <a:solidFill>
                  <a:srgbClr val="FAFCFE"/>
                </a:solidFill>
                <a:latin typeface="Consolas" panose="020B0609020204030204" pitchFamily="49" charset="0"/>
              </a:rPr>
              <a:t>(</a:t>
            </a:r>
            <a:r>
              <a:rPr lang="en-US" altLang="en-US" sz="1000" dirty="0">
                <a:solidFill>
                  <a:srgbClr val="569CD6"/>
                </a:solidFill>
                <a:latin typeface="Consolas" panose="020B0609020204030204" pitchFamily="49" charset="0"/>
              </a:rPr>
              <a:t>int</a:t>
            </a:r>
            <a:r>
              <a:rPr lang="en-US" altLang="en-US" sz="1000" dirty="0">
                <a:solidFill>
                  <a:srgbClr val="FAFCFE"/>
                </a:solidFill>
                <a:latin typeface="Consolas" panose="020B0609020204030204" pitchFamily="49" charset="0"/>
              </a:rPr>
              <a:t> number, </a:t>
            </a:r>
            <a:r>
              <a:rPr lang="en-US" altLang="en-US" sz="1000" dirty="0">
                <a:solidFill>
                  <a:srgbClr val="569CD6"/>
                </a:solidFill>
                <a:latin typeface="Consolas" panose="020B0609020204030204" pitchFamily="49" charset="0"/>
              </a:rPr>
              <a:t>int</a:t>
            </a:r>
            <a:r>
              <a:rPr lang="en-US" altLang="en-US" sz="1000" dirty="0">
                <a:solidFill>
                  <a:srgbClr val="FAFCFE"/>
                </a:solidFill>
                <a:latin typeface="Consolas" panose="020B0609020204030204" pitchFamily="49" charset="0"/>
              </a:rPr>
              <a:t>[] numbers)</a:t>
            </a:r>
          </a:p>
          <a:p>
            <a:pPr marL="0" lvl="0" indent="0" eaLnBrk="0" fontAlgn="base" hangingPunct="0">
              <a:lnSpc>
                <a:spcPct val="100000"/>
              </a:lnSpc>
              <a:spcBef>
                <a:spcPct val="0"/>
              </a:spcBef>
              <a:spcAft>
                <a:spcPct val="0"/>
              </a:spcAft>
              <a:buClrTx/>
              <a:buSzTx/>
              <a:buNone/>
            </a:pPr>
            <a:r>
              <a:rPr lang="en-US" altLang="en-US" sz="1000" dirty="0">
                <a:solidFill>
                  <a:srgbClr val="FAFCFE"/>
                </a:solidFill>
                <a:latin typeface="Consolas" panose="020B0609020204030204" pitchFamily="49" charset="0"/>
              </a:rPr>
              <a:t>{</a:t>
            </a:r>
          </a:p>
          <a:p>
            <a:pPr marL="0" lvl="0" indent="0" eaLnBrk="0" fontAlgn="base" hangingPunct="0">
              <a:lnSpc>
                <a:spcPct val="100000"/>
              </a:lnSpc>
              <a:spcBef>
                <a:spcPct val="0"/>
              </a:spcBef>
              <a:spcAft>
                <a:spcPct val="0"/>
              </a:spcAft>
              <a:buClrTx/>
              <a:buSzTx/>
              <a:buNone/>
            </a:pP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for</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int</a:t>
            </a:r>
            <a:r>
              <a:rPr lang="en-US" altLang="en-US" sz="1000" dirty="0">
                <a:solidFill>
                  <a:srgbClr val="FAFCFE"/>
                </a:solidFill>
                <a:latin typeface="Consolas" panose="020B0609020204030204" pitchFamily="49" charset="0"/>
              </a:rPr>
              <a:t> i = </a:t>
            </a:r>
            <a:r>
              <a:rPr lang="en-US" altLang="en-US" sz="1000" dirty="0">
                <a:solidFill>
                  <a:srgbClr val="B5CEA8"/>
                </a:solidFill>
                <a:latin typeface="Consolas" panose="020B0609020204030204" pitchFamily="49" charset="0"/>
              </a:rPr>
              <a:t>0</a:t>
            </a:r>
            <a:r>
              <a:rPr lang="en-US" altLang="en-US" sz="1000" dirty="0">
                <a:solidFill>
                  <a:srgbClr val="FAFCFE"/>
                </a:solidFill>
                <a:latin typeface="Consolas" panose="020B0609020204030204" pitchFamily="49" charset="0"/>
              </a:rPr>
              <a:t>; i &lt; numbers.Length; i++)</a:t>
            </a:r>
          </a:p>
          <a:p>
            <a:pPr marL="0" lvl="0" indent="0" eaLnBrk="0" fontAlgn="base" hangingPunct="0">
              <a:lnSpc>
                <a:spcPct val="100000"/>
              </a:lnSpc>
              <a:spcBef>
                <a:spcPct val="0"/>
              </a:spcBef>
              <a:spcAft>
                <a:spcPct val="0"/>
              </a:spcAft>
              <a:buClrTx/>
              <a:buSzTx/>
              <a:buNone/>
            </a:pPr>
            <a:r>
              <a:rPr lang="en-US" altLang="en-US" sz="1000" dirty="0">
                <a:solidFill>
                  <a:srgbClr val="FAFCFE"/>
                </a:solidFill>
                <a:latin typeface="Consolas" panose="020B0609020204030204" pitchFamily="49" charset="0"/>
              </a:rPr>
              <a:t>    {</a:t>
            </a:r>
          </a:p>
          <a:p>
            <a:pPr marL="0" lvl="0" indent="0" eaLnBrk="0" fontAlgn="base" hangingPunct="0">
              <a:lnSpc>
                <a:spcPct val="100000"/>
              </a:lnSpc>
              <a:spcBef>
                <a:spcPct val="0"/>
              </a:spcBef>
              <a:spcAft>
                <a:spcPct val="0"/>
              </a:spcAft>
              <a:buClrTx/>
              <a:buSzTx/>
              <a:buNone/>
            </a:pP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if</a:t>
            </a:r>
            <a:r>
              <a:rPr lang="en-US" altLang="en-US" sz="1000" dirty="0">
                <a:solidFill>
                  <a:srgbClr val="FAFCFE"/>
                </a:solidFill>
                <a:latin typeface="Consolas" panose="020B0609020204030204" pitchFamily="49" charset="0"/>
              </a:rPr>
              <a:t> (numbers[i] == number)</a:t>
            </a:r>
          </a:p>
          <a:p>
            <a:pPr marL="0" lvl="0" indent="0" eaLnBrk="0" fontAlgn="base" hangingPunct="0">
              <a:lnSpc>
                <a:spcPct val="100000"/>
              </a:lnSpc>
              <a:spcBef>
                <a:spcPct val="0"/>
              </a:spcBef>
              <a:spcAft>
                <a:spcPct val="0"/>
              </a:spcAft>
              <a:buClrTx/>
              <a:buSzTx/>
              <a:buNone/>
            </a:pPr>
            <a:r>
              <a:rPr lang="en-US" altLang="en-US" sz="1000" dirty="0">
                <a:solidFill>
                  <a:srgbClr val="FAFCFE"/>
                </a:solidFill>
                <a:latin typeface="Consolas" panose="020B0609020204030204" pitchFamily="49" charset="0"/>
              </a:rPr>
              <a:t>        {</a:t>
            </a:r>
          </a:p>
          <a:p>
            <a:pPr marL="0" lvl="0" indent="0" eaLnBrk="0" fontAlgn="base" hangingPunct="0">
              <a:lnSpc>
                <a:spcPct val="100000"/>
              </a:lnSpc>
              <a:spcBef>
                <a:spcPct val="0"/>
              </a:spcBef>
              <a:spcAft>
                <a:spcPct val="0"/>
              </a:spcAft>
              <a:buClrTx/>
              <a:buSzTx/>
              <a:buNone/>
            </a:pP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return ref</a:t>
            </a:r>
            <a:r>
              <a:rPr lang="en-US" altLang="en-US" sz="1000" dirty="0">
                <a:solidFill>
                  <a:srgbClr val="FAFCFE"/>
                </a:solidFill>
                <a:latin typeface="Consolas" panose="020B0609020204030204" pitchFamily="49" charset="0"/>
              </a:rPr>
              <a:t> numbers[i]; </a:t>
            </a:r>
            <a:r>
              <a:rPr lang="en-US" altLang="en-US" sz="1000" dirty="0">
                <a:solidFill>
                  <a:srgbClr val="57A64A"/>
                </a:solidFill>
                <a:latin typeface="Consolas" panose="020B0609020204030204" pitchFamily="49" charset="0"/>
              </a:rPr>
              <a:t>// return the storage location, not the value</a:t>
            </a:r>
          </a:p>
          <a:p>
            <a:pPr marL="0" lvl="0" indent="0" eaLnBrk="0" fontAlgn="base" hangingPunct="0">
              <a:lnSpc>
                <a:spcPct val="100000"/>
              </a:lnSpc>
              <a:spcBef>
                <a:spcPct val="0"/>
              </a:spcBef>
              <a:spcAft>
                <a:spcPct val="0"/>
              </a:spcAft>
              <a:buClrTx/>
              <a:buSzTx/>
              <a:buNone/>
            </a:pPr>
            <a:r>
              <a:rPr lang="en-US" altLang="en-US" sz="1000" dirty="0">
                <a:solidFill>
                  <a:srgbClr val="FAFCFE"/>
                </a:solidFill>
                <a:latin typeface="Consolas" panose="020B0609020204030204" pitchFamily="49" charset="0"/>
              </a:rPr>
              <a:t>            </a:t>
            </a:r>
            <a:r>
              <a:rPr lang="en-US" altLang="en-US" sz="1000" dirty="0">
                <a:solidFill>
                  <a:srgbClr val="57A64A"/>
                </a:solidFill>
                <a:latin typeface="Consolas" panose="020B0609020204030204" pitchFamily="49" charset="0"/>
              </a:rPr>
              <a:t>//return numbers[i]; // this will not compile</a:t>
            </a:r>
          </a:p>
          <a:p>
            <a:pPr marL="0" lvl="0" indent="0" eaLnBrk="0" fontAlgn="base" hangingPunct="0">
              <a:lnSpc>
                <a:spcPct val="100000"/>
              </a:lnSpc>
              <a:spcBef>
                <a:spcPct val="0"/>
              </a:spcBef>
              <a:spcAft>
                <a:spcPct val="0"/>
              </a:spcAft>
              <a:buClrTx/>
              <a:buSzTx/>
              <a:buNone/>
            </a:pPr>
            <a:r>
              <a:rPr lang="en-US" altLang="en-US" sz="1000" dirty="0">
                <a:solidFill>
                  <a:srgbClr val="FAFCFE"/>
                </a:solidFill>
                <a:latin typeface="Consolas" panose="020B0609020204030204" pitchFamily="49" charset="0"/>
              </a:rPr>
              <a:t>        }</a:t>
            </a:r>
          </a:p>
          <a:p>
            <a:pPr marL="0" lvl="0" indent="0" eaLnBrk="0" fontAlgn="base" hangingPunct="0">
              <a:lnSpc>
                <a:spcPct val="100000"/>
              </a:lnSpc>
              <a:spcBef>
                <a:spcPct val="0"/>
              </a:spcBef>
              <a:spcAft>
                <a:spcPct val="0"/>
              </a:spcAft>
              <a:buClrTx/>
              <a:buSzTx/>
              <a:buNone/>
            </a:pPr>
            <a:r>
              <a:rPr lang="en-US" altLang="en-US" sz="1000" dirty="0">
                <a:solidFill>
                  <a:srgbClr val="FAFCFE"/>
                </a:solidFill>
                <a:latin typeface="Consolas" panose="020B0609020204030204" pitchFamily="49" charset="0"/>
              </a:rPr>
              <a:t>    }</a:t>
            </a:r>
          </a:p>
          <a:p>
            <a:pPr marL="0" lvl="0" indent="0" eaLnBrk="0" fontAlgn="base" hangingPunct="0">
              <a:lnSpc>
                <a:spcPct val="100000"/>
              </a:lnSpc>
              <a:spcBef>
                <a:spcPct val="0"/>
              </a:spcBef>
              <a:spcAft>
                <a:spcPct val="0"/>
              </a:spcAft>
              <a:buClrTx/>
              <a:buSzTx/>
              <a:buNone/>
            </a:pP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throw new</a:t>
            </a:r>
            <a:r>
              <a:rPr lang="en-US" altLang="en-US" sz="1000" dirty="0">
                <a:solidFill>
                  <a:srgbClr val="FAFCFE"/>
                </a:solidFill>
                <a:latin typeface="Consolas" panose="020B0609020204030204" pitchFamily="49" charset="0"/>
              </a:rPr>
              <a:t> </a:t>
            </a:r>
            <a:r>
              <a:rPr lang="en-US" altLang="en-US" sz="1000" dirty="0">
                <a:solidFill>
                  <a:srgbClr val="4EC9B0"/>
                </a:solidFill>
                <a:latin typeface="Consolas" panose="020B0609020204030204" pitchFamily="49" charset="0"/>
              </a:rPr>
              <a:t>InvalidOperationException</a:t>
            </a:r>
            <a:r>
              <a:rPr lang="en-US" altLang="en-US" sz="1000" dirty="0">
                <a:solidFill>
                  <a:srgbClr val="FAFCFE"/>
                </a:solidFill>
                <a:latin typeface="Consolas" panose="020B0609020204030204" pitchFamily="49" charset="0"/>
              </a:rPr>
              <a:t>(</a:t>
            </a:r>
            <a:r>
              <a:rPr lang="en-US" altLang="en-US" sz="1000" dirty="0">
                <a:solidFill>
                  <a:srgbClr val="CE9178"/>
                </a:solidFill>
                <a:latin typeface="Consolas" panose="020B0609020204030204" pitchFamily="49" charset="0"/>
              </a:rPr>
              <a:t>"Not found"</a:t>
            </a:r>
            <a:r>
              <a:rPr lang="en-US" altLang="en-US" sz="1000" dirty="0">
                <a:solidFill>
                  <a:srgbClr val="FAFCFE"/>
                </a:solidFill>
                <a:latin typeface="Consolas" panose="020B0609020204030204" pitchFamily="49" charset="0"/>
              </a:rPr>
              <a:t>);</a:t>
            </a:r>
          </a:p>
          <a:p>
            <a:pPr marL="0" lvl="0" indent="0" eaLnBrk="0" fontAlgn="base" hangingPunct="0">
              <a:lnSpc>
                <a:spcPct val="100000"/>
              </a:lnSpc>
              <a:spcBef>
                <a:spcPct val="0"/>
              </a:spcBef>
              <a:spcAft>
                <a:spcPct val="0"/>
              </a:spcAft>
              <a:buClrTx/>
              <a:buSzTx/>
              <a:buNone/>
            </a:pPr>
            <a:r>
              <a:rPr lang="en-US" altLang="en-US" sz="1000" dirty="0">
                <a:solidFill>
                  <a:srgbClr val="FAFCFE"/>
                </a:solidFill>
                <a:latin typeface="Consolas" panose="020B0609020204030204" pitchFamily="49" charset="0"/>
              </a:rPr>
              <a:t>}</a:t>
            </a:r>
            <a:endParaRPr kumimoji="0" lang="en-US" altLang="en-US" sz="1800" b="0" i="0" u="none" strike="noStrike" cap="none" normalizeH="0" baseline="0" dirty="0" smtClean="0">
              <a:ln>
                <a:noFill/>
              </a:ln>
              <a:effectLst/>
              <a:latin typeface="Arial" panose="020B0604020202020204" pitchFamily="34" charset="0"/>
            </a:endParaRPr>
          </a:p>
        </p:txBody>
      </p:sp>
      <p:sp>
        <p:nvSpPr>
          <p:cNvPr id="21" name="Content Placeholder 2"/>
          <p:cNvSpPr txBox="1">
            <a:spLocks/>
          </p:cNvSpPr>
          <p:nvPr/>
        </p:nvSpPr>
        <p:spPr>
          <a:xfrm>
            <a:off x="732957" y="1206788"/>
            <a:ext cx="10363201" cy="622012"/>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en-US" sz="1600" dirty="0" smtClean="0"/>
              <a:t>Just </a:t>
            </a:r>
            <a:r>
              <a:rPr lang="en-US" sz="1600" dirty="0"/>
              <a:t>like you can pass things by reference (with the ref modifier) in C#, you can now return them by reference, and also store them by reference in local variables</a:t>
            </a:r>
            <a:r>
              <a:rPr lang="en-US" sz="1600" dirty="0" smtClean="0"/>
              <a:t>.</a:t>
            </a:r>
            <a:endParaRPr lang="en-US" sz="1600" dirty="0"/>
          </a:p>
        </p:txBody>
      </p:sp>
      <p:sp>
        <p:nvSpPr>
          <p:cNvPr id="23" name="Content Placeholder 2"/>
          <p:cNvSpPr txBox="1">
            <a:spLocks/>
          </p:cNvSpPr>
          <p:nvPr/>
        </p:nvSpPr>
        <p:spPr>
          <a:xfrm>
            <a:off x="760411" y="5096737"/>
            <a:ext cx="10335747" cy="1456464"/>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You </a:t>
            </a:r>
            <a:r>
              <a:rPr lang="en-US" sz="1600" dirty="0"/>
              <a:t>could only accomplish this by using unsafe code and returning a pointer to an int in previous </a:t>
            </a:r>
            <a:r>
              <a:rPr lang="en-US" sz="1600" dirty="0" smtClean="0"/>
              <a:t>versions.</a:t>
            </a:r>
            <a:endParaRPr lang="pl-PL" sz="1600" dirty="0" smtClean="0"/>
          </a:p>
          <a:p>
            <a:r>
              <a:rPr lang="en-US" sz="1600" dirty="0" smtClean="0"/>
              <a:t>When </a:t>
            </a:r>
            <a:r>
              <a:rPr lang="en-US" sz="1600" dirty="0"/>
              <a:t>you declare that a method returns a ref variable, you must also add the ref keyword to each return statement. That indicates return by reference, and helps developers reading the code later remember that the method returns by </a:t>
            </a:r>
            <a:r>
              <a:rPr lang="en-US" sz="1600" dirty="0" smtClean="0"/>
              <a:t>reference</a:t>
            </a:r>
            <a:r>
              <a:rPr lang="pl-PL" sz="1600" dirty="0" smtClean="0"/>
              <a:t>.</a:t>
            </a:r>
            <a:endParaRPr lang="en-US" sz="1600" dirty="0"/>
          </a:p>
          <a:p>
            <a:endParaRPr lang="pl-PL" dirty="0" smtClean="0"/>
          </a:p>
          <a:p>
            <a:endParaRPr lang="en-US" dirty="0"/>
          </a:p>
        </p:txBody>
      </p:sp>
      <p:sp>
        <p:nvSpPr>
          <p:cNvPr id="9" name="Rectangle 1"/>
          <p:cNvSpPr txBox="1">
            <a:spLocks noChangeArrowheads="1"/>
          </p:cNvSpPr>
          <p:nvPr/>
        </p:nvSpPr>
        <p:spPr bwMode="auto">
          <a:xfrm>
            <a:off x="1065212" y="4114800"/>
            <a:ext cx="6553200" cy="800219"/>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rtlCol="0" anchor="t" anchorCtr="0" compatLnSpc="1">
            <a:prstTxWarp prst="textNoShape">
              <a:avLst/>
            </a:prstTxWarp>
            <a:sp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ClrTx/>
              <a:buSzTx/>
              <a:buNone/>
            </a:pPr>
            <a:r>
              <a:rPr lang="en-US" altLang="en-US" sz="1000" dirty="0">
                <a:solidFill>
                  <a:srgbClr val="569CD6"/>
                </a:solidFill>
                <a:latin typeface="Consolas" panose="020B0609020204030204" pitchFamily="49" charset="0"/>
              </a:rPr>
              <a:t>int</a:t>
            </a:r>
            <a:r>
              <a:rPr lang="en-US" altLang="en-US" sz="1000" dirty="0">
                <a:latin typeface="Consolas" panose="020B0609020204030204" pitchFamily="49" charset="0"/>
              </a:rPr>
              <a:t>[] array = { </a:t>
            </a:r>
            <a:r>
              <a:rPr lang="en-US" altLang="en-US" sz="1000" dirty="0">
                <a:solidFill>
                  <a:srgbClr val="B5CEA8"/>
                </a:solidFill>
                <a:latin typeface="Consolas" panose="020B0609020204030204" pitchFamily="49" charset="0"/>
              </a:rPr>
              <a:t>1</a:t>
            </a:r>
            <a:r>
              <a:rPr lang="en-US" altLang="en-US" sz="1000" dirty="0">
                <a:latin typeface="Consolas" panose="020B0609020204030204" pitchFamily="49" charset="0"/>
              </a:rPr>
              <a:t>, </a:t>
            </a:r>
            <a:r>
              <a:rPr lang="en-US" altLang="en-US" sz="1000" dirty="0">
                <a:solidFill>
                  <a:srgbClr val="B5CEA8"/>
                </a:solidFill>
                <a:latin typeface="Consolas" panose="020B0609020204030204" pitchFamily="49" charset="0"/>
              </a:rPr>
              <a:t>15</a:t>
            </a:r>
            <a:r>
              <a:rPr lang="en-US" altLang="en-US" sz="1000" dirty="0">
                <a:latin typeface="Consolas" panose="020B0609020204030204" pitchFamily="49" charset="0"/>
              </a:rPr>
              <a:t>, </a:t>
            </a:r>
            <a:r>
              <a:rPr lang="en-US" altLang="en-US" sz="1000" dirty="0">
                <a:solidFill>
                  <a:srgbClr val="B5CEA8"/>
                </a:solidFill>
                <a:latin typeface="Consolas" panose="020B0609020204030204" pitchFamily="49" charset="0"/>
              </a:rPr>
              <a:t>-39</a:t>
            </a:r>
            <a:r>
              <a:rPr lang="en-US" altLang="en-US" sz="1000" dirty="0">
                <a:latin typeface="Consolas" panose="020B0609020204030204" pitchFamily="49" charset="0"/>
              </a:rPr>
              <a:t>, </a:t>
            </a:r>
            <a:r>
              <a:rPr lang="en-US" altLang="en-US" sz="1000" dirty="0">
                <a:solidFill>
                  <a:srgbClr val="B5CEA8"/>
                </a:solidFill>
                <a:latin typeface="Consolas" panose="020B0609020204030204" pitchFamily="49" charset="0"/>
              </a:rPr>
              <a:t>0</a:t>
            </a:r>
            <a:r>
              <a:rPr lang="en-US" altLang="en-US" sz="1000" dirty="0">
                <a:latin typeface="Consolas" panose="020B0609020204030204" pitchFamily="49" charset="0"/>
              </a:rPr>
              <a:t>, </a:t>
            </a:r>
            <a:r>
              <a:rPr lang="en-US" altLang="en-US" sz="1000" dirty="0">
                <a:solidFill>
                  <a:srgbClr val="B5CEA8"/>
                </a:solidFill>
                <a:latin typeface="Consolas" panose="020B0609020204030204" pitchFamily="49" charset="0"/>
              </a:rPr>
              <a:t>7</a:t>
            </a:r>
            <a:r>
              <a:rPr lang="en-US" altLang="en-US" sz="1000" dirty="0">
                <a:latin typeface="Consolas" panose="020B0609020204030204" pitchFamily="49" charset="0"/>
              </a:rPr>
              <a:t>, </a:t>
            </a:r>
            <a:r>
              <a:rPr lang="en-US" altLang="en-US" sz="1000" dirty="0">
                <a:solidFill>
                  <a:srgbClr val="B5CEA8"/>
                </a:solidFill>
                <a:latin typeface="Consolas" panose="020B0609020204030204" pitchFamily="49" charset="0"/>
              </a:rPr>
              <a:t>14</a:t>
            </a:r>
            <a:r>
              <a:rPr lang="en-US" altLang="en-US" sz="1000" dirty="0">
                <a:latin typeface="Consolas" panose="020B0609020204030204" pitchFamily="49" charset="0"/>
              </a:rPr>
              <a:t>, </a:t>
            </a:r>
            <a:r>
              <a:rPr lang="en-US" altLang="en-US" sz="1000" dirty="0">
                <a:solidFill>
                  <a:srgbClr val="B5CEA8"/>
                </a:solidFill>
                <a:latin typeface="Consolas" panose="020B0609020204030204" pitchFamily="49" charset="0"/>
              </a:rPr>
              <a:t>-12</a:t>
            </a:r>
            <a:r>
              <a:rPr lang="en-US" altLang="en-US" sz="1000" dirty="0">
                <a:latin typeface="Consolas" panose="020B0609020204030204" pitchFamily="49" charset="0"/>
              </a:rPr>
              <a:t> };</a:t>
            </a:r>
          </a:p>
          <a:p>
            <a:pPr marL="0" indent="0" eaLnBrk="0" fontAlgn="base" hangingPunct="0">
              <a:lnSpc>
                <a:spcPct val="100000"/>
              </a:lnSpc>
              <a:spcBef>
                <a:spcPct val="0"/>
              </a:spcBef>
              <a:spcAft>
                <a:spcPct val="0"/>
              </a:spcAft>
              <a:buClrTx/>
              <a:buSzTx/>
              <a:buNone/>
            </a:pPr>
            <a:r>
              <a:rPr lang="en-US" altLang="en-US" sz="1000" dirty="0">
                <a:solidFill>
                  <a:srgbClr val="569CD6"/>
                </a:solidFill>
                <a:latin typeface="Consolas" panose="020B0609020204030204" pitchFamily="49" charset="0"/>
              </a:rPr>
              <a:t>ref int</a:t>
            </a:r>
            <a:r>
              <a:rPr lang="en-US" altLang="en-US" sz="1000" dirty="0">
                <a:latin typeface="Consolas" panose="020B0609020204030204" pitchFamily="49" charset="0"/>
              </a:rPr>
              <a:t> place = </a:t>
            </a:r>
            <a:r>
              <a:rPr lang="en-US" altLang="en-US" sz="1000" dirty="0">
                <a:solidFill>
                  <a:srgbClr val="569CD6"/>
                </a:solidFill>
                <a:latin typeface="Consolas" panose="020B0609020204030204" pitchFamily="49" charset="0"/>
              </a:rPr>
              <a:t>ref</a:t>
            </a:r>
            <a:r>
              <a:rPr lang="en-US" altLang="en-US" sz="1000" dirty="0">
                <a:latin typeface="Consolas" panose="020B0609020204030204" pitchFamily="49" charset="0"/>
              </a:rPr>
              <a:t> </a:t>
            </a:r>
            <a:r>
              <a:rPr lang="en-US" altLang="en-US" sz="1000" dirty="0">
                <a:solidFill>
                  <a:srgbClr val="4EC9B0"/>
                </a:solidFill>
                <a:latin typeface="Consolas" panose="020B0609020204030204" pitchFamily="49" charset="0"/>
              </a:rPr>
              <a:t>Find</a:t>
            </a:r>
            <a:r>
              <a:rPr lang="en-US" altLang="en-US" sz="1000" dirty="0">
                <a:latin typeface="Consolas" panose="020B0609020204030204" pitchFamily="49" charset="0"/>
              </a:rPr>
              <a:t>(</a:t>
            </a:r>
            <a:r>
              <a:rPr lang="en-US" altLang="en-US" sz="1000" dirty="0">
                <a:solidFill>
                  <a:srgbClr val="B5CEA8"/>
                </a:solidFill>
                <a:latin typeface="Consolas" panose="020B0609020204030204" pitchFamily="49" charset="0"/>
              </a:rPr>
              <a:t>7</a:t>
            </a:r>
            <a:r>
              <a:rPr lang="en-US" altLang="en-US" sz="1000" dirty="0">
                <a:latin typeface="Consolas" panose="020B0609020204030204" pitchFamily="49" charset="0"/>
              </a:rPr>
              <a:t>, array); </a:t>
            </a:r>
            <a:r>
              <a:rPr lang="en-US" altLang="en-US" sz="1000" dirty="0">
                <a:solidFill>
                  <a:srgbClr val="57A64A"/>
                </a:solidFill>
                <a:latin typeface="Consolas" panose="020B0609020204030204" pitchFamily="49" charset="0"/>
              </a:rPr>
              <a:t>// gets reference to 7's place in the array</a:t>
            </a:r>
          </a:p>
          <a:p>
            <a:pPr marL="0" indent="0" eaLnBrk="0" fontAlgn="base" hangingPunct="0">
              <a:lnSpc>
                <a:spcPct val="100000"/>
              </a:lnSpc>
              <a:spcBef>
                <a:spcPct val="0"/>
              </a:spcBef>
              <a:spcAft>
                <a:spcPct val="0"/>
              </a:spcAft>
              <a:buClrTx/>
              <a:buSzTx/>
              <a:buNone/>
            </a:pPr>
            <a:r>
              <a:rPr lang="en-US" altLang="en-US" sz="1000" dirty="0">
                <a:latin typeface="Consolas" panose="020B0609020204030204" pitchFamily="49" charset="0"/>
              </a:rPr>
              <a:t>place = </a:t>
            </a:r>
            <a:r>
              <a:rPr lang="en-US" altLang="en-US" sz="1000" dirty="0">
                <a:solidFill>
                  <a:srgbClr val="B5CEA8"/>
                </a:solidFill>
                <a:latin typeface="Consolas" panose="020B0609020204030204" pitchFamily="49" charset="0"/>
              </a:rPr>
              <a:t>9</a:t>
            </a:r>
            <a:r>
              <a:rPr lang="en-US" altLang="en-US" sz="1000" dirty="0">
                <a:latin typeface="Consolas" panose="020B0609020204030204" pitchFamily="49" charset="0"/>
              </a:rPr>
              <a:t>; </a:t>
            </a:r>
            <a:r>
              <a:rPr lang="en-US" altLang="en-US" sz="1000" dirty="0">
                <a:solidFill>
                  <a:srgbClr val="57A64A"/>
                </a:solidFill>
                <a:latin typeface="Consolas" panose="020B0609020204030204" pitchFamily="49" charset="0"/>
              </a:rPr>
              <a:t>// replaces 7 with 9 in the array</a:t>
            </a:r>
          </a:p>
          <a:p>
            <a:pPr marL="0" indent="0" eaLnBrk="0" fontAlgn="base" hangingPunct="0">
              <a:lnSpc>
                <a:spcPct val="100000"/>
              </a:lnSpc>
              <a:spcBef>
                <a:spcPct val="0"/>
              </a:spcBef>
              <a:spcAft>
                <a:spcPct val="0"/>
              </a:spcAft>
              <a:buClrTx/>
              <a:buSzTx/>
              <a:buNone/>
            </a:pPr>
            <a:r>
              <a:rPr lang="en-US" altLang="en-US" sz="1000" dirty="0">
                <a:solidFill>
                  <a:srgbClr val="4EC9B0"/>
                </a:solidFill>
                <a:latin typeface="Consolas" panose="020B0609020204030204" pitchFamily="49" charset="0"/>
              </a:rPr>
              <a:t>Console</a:t>
            </a:r>
            <a:r>
              <a:rPr lang="en-US" altLang="en-US" sz="1000" dirty="0">
                <a:latin typeface="Consolas" panose="020B0609020204030204" pitchFamily="49" charset="0"/>
              </a:rPr>
              <a:t>.WriteLine(array[</a:t>
            </a:r>
            <a:r>
              <a:rPr lang="en-US" altLang="en-US" sz="1000" dirty="0">
                <a:solidFill>
                  <a:srgbClr val="B5CEA8"/>
                </a:solidFill>
                <a:latin typeface="Consolas" panose="020B0609020204030204" pitchFamily="49" charset="0"/>
              </a:rPr>
              <a:t>4</a:t>
            </a:r>
            <a:r>
              <a:rPr lang="en-US" altLang="en-US" sz="1000" dirty="0">
                <a:latin typeface="Consolas" panose="020B0609020204030204" pitchFamily="49" charset="0"/>
              </a:rPr>
              <a:t>]); </a:t>
            </a:r>
            <a:r>
              <a:rPr lang="en-US" altLang="en-US" sz="1000" dirty="0">
                <a:solidFill>
                  <a:srgbClr val="57A64A"/>
                </a:solidFill>
                <a:latin typeface="Consolas" panose="020B0609020204030204" pitchFamily="49" charset="0"/>
              </a:rPr>
              <a:t>// prints 9</a:t>
            </a:r>
            <a:endParaRPr lang="en-US" altLang="en-US" sz="1800" dirty="0" smtClean="0">
              <a:solidFill>
                <a:srgbClr val="57A64A"/>
              </a:solidFill>
              <a:latin typeface="Arial" panose="020B0604020202020204" pitchFamily="34" charset="0"/>
            </a:endParaRPr>
          </a:p>
        </p:txBody>
      </p:sp>
    </p:spTree>
    <p:extLst>
      <p:ext uri="{BB962C8B-B14F-4D97-AF65-F5344CB8AC3E}">
        <p14:creationId xmlns:p14="http://schemas.microsoft.com/office/powerpoint/2010/main" val="945146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ref </a:t>
            </a:r>
            <a:r>
              <a:rPr lang="pl-PL" dirty="0"/>
              <a:t>locals and returns</a:t>
            </a:r>
            <a:endParaRPr lang="en-US" dirty="0"/>
          </a:p>
        </p:txBody>
      </p:sp>
      <p:sp>
        <p:nvSpPr>
          <p:cNvPr id="5" name="Rectangle 1"/>
          <p:cNvSpPr>
            <a:spLocks noGrp="1" noChangeArrowheads="1"/>
          </p:cNvSpPr>
          <p:nvPr>
            <p:ph idx="1"/>
          </p:nvPr>
        </p:nvSpPr>
        <p:spPr bwMode="auto">
          <a:xfrm>
            <a:off x="1055386" y="2098858"/>
            <a:ext cx="4114800" cy="338554"/>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marL="0" lvl="0" indent="0" eaLnBrk="0" fontAlgn="base" hangingPunct="0">
              <a:lnSpc>
                <a:spcPct val="100000"/>
              </a:lnSpc>
              <a:spcBef>
                <a:spcPct val="0"/>
              </a:spcBef>
              <a:spcAft>
                <a:spcPct val="0"/>
              </a:spcAft>
              <a:buClrTx/>
              <a:buSzTx/>
              <a:buNone/>
            </a:pPr>
            <a:r>
              <a:rPr lang="en-US" altLang="en-US" sz="1000" dirty="0" smtClean="0">
                <a:solidFill>
                  <a:srgbClr val="569CD6"/>
                </a:solidFill>
                <a:latin typeface="Consolas" panose="020B0609020204030204" pitchFamily="49" charset="0"/>
              </a:rPr>
              <a:t>var</a:t>
            </a:r>
            <a:r>
              <a:rPr lang="en-US" altLang="en-US" sz="1000" dirty="0" smtClean="0">
                <a:solidFill>
                  <a:srgbClr val="FAFCFE"/>
                </a:solidFill>
                <a:latin typeface="Consolas" panose="020B0609020204030204" pitchFamily="49" charset="0"/>
              </a:rPr>
              <a:t> </a:t>
            </a:r>
            <a:r>
              <a:rPr lang="en-US" altLang="en-US" sz="1000" dirty="0">
                <a:solidFill>
                  <a:srgbClr val="FAFCFE"/>
                </a:solidFill>
                <a:latin typeface="Consolas" panose="020B0609020204030204" pitchFamily="49" charset="0"/>
              </a:rPr>
              <a:t>place = </a:t>
            </a:r>
            <a:r>
              <a:rPr lang="en-US" altLang="en-US" sz="1000" dirty="0">
                <a:solidFill>
                  <a:srgbClr val="4EC9B0"/>
                </a:solidFill>
                <a:latin typeface="Consolas" panose="020B0609020204030204" pitchFamily="49" charset="0"/>
              </a:rPr>
              <a:t>Find</a:t>
            </a:r>
            <a:r>
              <a:rPr lang="en-US" altLang="en-US" sz="1000" dirty="0">
                <a:solidFill>
                  <a:srgbClr val="FAFCFE"/>
                </a:solidFill>
                <a:latin typeface="Consolas" panose="020B0609020204030204" pitchFamily="49" charset="0"/>
              </a:rPr>
              <a:t>(</a:t>
            </a:r>
            <a:r>
              <a:rPr lang="en-US" altLang="en-US" sz="1000" dirty="0">
                <a:solidFill>
                  <a:srgbClr val="B5CEA8"/>
                </a:solidFill>
                <a:latin typeface="Consolas" panose="020B0609020204030204" pitchFamily="49" charset="0"/>
              </a:rPr>
              <a:t>7</a:t>
            </a:r>
            <a:r>
              <a:rPr lang="en-US" altLang="en-US" sz="1000" dirty="0">
                <a:solidFill>
                  <a:srgbClr val="FAFCFE"/>
                </a:solidFill>
                <a:latin typeface="Consolas" panose="020B0609020204030204" pitchFamily="49" charset="0"/>
              </a:rPr>
              <a:t>, array); </a:t>
            </a:r>
            <a:r>
              <a:rPr lang="en-US" altLang="en-US" sz="1000" dirty="0">
                <a:solidFill>
                  <a:srgbClr val="57A64A"/>
                </a:solidFill>
                <a:latin typeface="Consolas" panose="020B0609020204030204" pitchFamily="49" charset="0"/>
              </a:rPr>
              <a:t>// in this case 7 is printed</a:t>
            </a:r>
            <a:endParaRPr kumimoji="0" lang="en-US" altLang="en-US" sz="1800" b="0" i="0" u="none" strike="noStrike" cap="none" normalizeH="0" baseline="0" dirty="0" smtClean="0">
              <a:ln>
                <a:noFill/>
              </a:ln>
              <a:solidFill>
                <a:srgbClr val="57A64A"/>
              </a:solidFill>
              <a:effectLst/>
              <a:latin typeface="Arial" panose="020B0604020202020204" pitchFamily="34" charset="0"/>
            </a:endParaRPr>
          </a:p>
        </p:txBody>
      </p:sp>
      <p:sp>
        <p:nvSpPr>
          <p:cNvPr id="21" name="Content Placeholder 2"/>
          <p:cNvSpPr txBox="1">
            <a:spLocks/>
          </p:cNvSpPr>
          <p:nvPr/>
        </p:nvSpPr>
        <p:spPr>
          <a:xfrm>
            <a:off x="725872" y="1222640"/>
            <a:ext cx="10363201" cy="872099"/>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en-US" sz="1600" dirty="0" smtClean="0"/>
              <a:t>The </a:t>
            </a:r>
            <a:r>
              <a:rPr lang="en-US" sz="1600" dirty="0"/>
              <a:t>variable </a:t>
            </a:r>
            <a:r>
              <a:rPr lang="en-US" sz="1600" i="1" dirty="0"/>
              <a:t>place</a:t>
            </a:r>
            <a:r>
              <a:rPr lang="en-US" sz="1600" dirty="0"/>
              <a:t> is an int, not a ref int. The </a:t>
            </a:r>
            <a:r>
              <a:rPr lang="en-US" sz="1600" i="1" dirty="0"/>
              <a:t>var</a:t>
            </a:r>
            <a:r>
              <a:rPr lang="en-US" sz="1600" dirty="0"/>
              <a:t> keyword enables the compiler to specify the type, but will not implicitly add the ref </a:t>
            </a:r>
            <a:r>
              <a:rPr lang="en-US" sz="1600" dirty="0" smtClean="0"/>
              <a:t>modifier.</a:t>
            </a:r>
            <a:r>
              <a:rPr lang="pl-PL" sz="1600" dirty="0" smtClean="0"/>
              <a:t> </a:t>
            </a:r>
            <a:r>
              <a:rPr lang="en-US" sz="1600" dirty="0" smtClean="0"/>
              <a:t>Instead</a:t>
            </a:r>
            <a:r>
              <a:rPr lang="en-US" sz="1600" dirty="0"/>
              <a:t>, the value referred to by the ref return is copied to the variable on the left-hand side of the assignment. The variable is not a ref local.</a:t>
            </a:r>
          </a:p>
        </p:txBody>
      </p:sp>
      <p:sp>
        <p:nvSpPr>
          <p:cNvPr id="23" name="Content Placeholder 2"/>
          <p:cNvSpPr txBox="1">
            <a:spLocks/>
          </p:cNvSpPr>
          <p:nvPr/>
        </p:nvSpPr>
        <p:spPr>
          <a:xfrm>
            <a:off x="760411" y="4194205"/>
            <a:ext cx="10668001" cy="682596"/>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You </a:t>
            </a:r>
            <a:r>
              <a:rPr lang="en-US" sz="1600" dirty="0"/>
              <a:t>must initialize a ref variable when it is declared, you cannot split the declaration and the initialization</a:t>
            </a:r>
            <a:r>
              <a:rPr lang="en-US" sz="1600" dirty="0" smtClean="0"/>
              <a:t>.</a:t>
            </a:r>
            <a:endParaRPr lang="pl-PL" sz="1600" dirty="0" smtClean="0"/>
          </a:p>
        </p:txBody>
      </p:sp>
      <p:sp>
        <p:nvSpPr>
          <p:cNvPr id="7" name="Rectangle 1"/>
          <p:cNvSpPr txBox="1">
            <a:spLocks noChangeArrowheads="1"/>
          </p:cNvSpPr>
          <p:nvPr/>
        </p:nvSpPr>
        <p:spPr bwMode="auto">
          <a:xfrm>
            <a:off x="1055386" y="2553826"/>
            <a:ext cx="4114800" cy="338554"/>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rtlCol="0" anchor="t" anchorCtr="0" compatLnSpc="1">
            <a:prstTxWarp prst="textNoShape">
              <a:avLst/>
            </a:prstTxWarp>
            <a:sp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ClrTx/>
              <a:buSzTx/>
              <a:buFont typeface="Arial" pitchFamily="34" charset="0"/>
              <a:buNone/>
            </a:pPr>
            <a:r>
              <a:rPr lang="pl-PL" altLang="en-US" sz="1000" dirty="0" smtClean="0">
                <a:solidFill>
                  <a:srgbClr val="569CD6"/>
                </a:solidFill>
                <a:latin typeface="Consolas" panose="020B0609020204030204" pitchFamily="49" charset="0"/>
              </a:rPr>
              <a:t>int</a:t>
            </a:r>
            <a:r>
              <a:rPr lang="en-US" altLang="en-US" sz="1000" dirty="0" smtClean="0">
                <a:solidFill>
                  <a:srgbClr val="FAFCFE"/>
                </a:solidFill>
                <a:latin typeface="Consolas" panose="020B0609020204030204" pitchFamily="49" charset="0"/>
              </a:rPr>
              <a:t> place = </a:t>
            </a:r>
            <a:r>
              <a:rPr lang="en-US" altLang="en-US" sz="1000" dirty="0" smtClean="0">
                <a:solidFill>
                  <a:srgbClr val="4EC9B0"/>
                </a:solidFill>
                <a:latin typeface="Consolas" panose="020B0609020204030204" pitchFamily="49" charset="0"/>
              </a:rPr>
              <a:t>Find</a:t>
            </a:r>
            <a:r>
              <a:rPr lang="en-US" altLang="en-US" sz="1000" dirty="0" smtClean="0">
                <a:solidFill>
                  <a:srgbClr val="FAFCFE"/>
                </a:solidFill>
                <a:latin typeface="Consolas" panose="020B0609020204030204" pitchFamily="49" charset="0"/>
              </a:rPr>
              <a:t>(</a:t>
            </a:r>
            <a:r>
              <a:rPr lang="en-US" altLang="en-US" sz="1000" dirty="0" smtClean="0">
                <a:solidFill>
                  <a:srgbClr val="B5CEA8"/>
                </a:solidFill>
                <a:latin typeface="Consolas" panose="020B0609020204030204" pitchFamily="49" charset="0"/>
              </a:rPr>
              <a:t>7</a:t>
            </a:r>
            <a:r>
              <a:rPr lang="en-US" altLang="en-US" sz="1000" dirty="0" smtClean="0">
                <a:solidFill>
                  <a:srgbClr val="FAFCFE"/>
                </a:solidFill>
                <a:latin typeface="Consolas" panose="020B0609020204030204" pitchFamily="49" charset="0"/>
              </a:rPr>
              <a:t>, array); </a:t>
            </a:r>
            <a:r>
              <a:rPr lang="en-US" altLang="en-US" sz="1000" dirty="0" smtClean="0">
                <a:solidFill>
                  <a:srgbClr val="57A64A"/>
                </a:solidFill>
                <a:latin typeface="Consolas" panose="020B0609020204030204" pitchFamily="49" charset="0"/>
              </a:rPr>
              <a:t>// in this case 7 is printed</a:t>
            </a:r>
            <a:endParaRPr lang="en-US" altLang="en-US" sz="1800" dirty="0" smtClean="0">
              <a:solidFill>
                <a:srgbClr val="57A64A"/>
              </a:solidFill>
              <a:latin typeface="Arial" panose="020B0604020202020204" pitchFamily="34" charset="0"/>
            </a:endParaRPr>
          </a:p>
        </p:txBody>
      </p:sp>
      <p:sp>
        <p:nvSpPr>
          <p:cNvPr id="8" name="Rectangle 1"/>
          <p:cNvSpPr txBox="1">
            <a:spLocks noChangeArrowheads="1"/>
          </p:cNvSpPr>
          <p:nvPr/>
        </p:nvSpPr>
        <p:spPr bwMode="auto">
          <a:xfrm>
            <a:off x="1059976" y="3187824"/>
            <a:ext cx="4114800" cy="338554"/>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rtlCol="0" anchor="t" anchorCtr="0" compatLnSpc="1">
            <a:prstTxWarp prst="textNoShape">
              <a:avLst/>
            </a:prstTxWarp>
            <a:sp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ClrTx/>
              <a:buSzTx/>
              <a:buNone/>
            </a:pPr>
            <a:r>
              <a:rPr lang="en-US" altLang="en-US" sz="1000" dirty="0" smtClean="0">
                <a:solidFill>
                  <a:srgbClr val="569CD6"/>
                </a:solidFill>
                <a:latin typeface="Consolas" panose="020B0609020204030204" pitchFamily="49" charset="0"/>
              </a:rPr>
              <a:t>var</a:t>
            </a:r>
            <a:r>
              <a:rPr lang="en-US" altLang="en-US" sz="1000" dirty="0" smtClean="0">
                <a:solidFill>
                  <a:srgbClr val="FAFCFE"/>
                </a:solidFill>
                <a:latin typeface="Consolas" panose="020B0609020204030204" pitchFamily="49" charset="0"/>
              </a:rPr>
              <a:t> </a:t>
            </a:r>
            <a:r>
              <a:rPr lang="en-US" altLang="en-US" sz="1000" dirty="0">
                <a:solidFill>
                  <a:srgbClr val="FAFCFE"/>
                </a:solidFill>
                <a:latin typeface="Consolas" panose="020B0609020204030204" pitchFamily="49" charset="0"/>
              </a:rPr>
              <a:t>place = </a:t>
            </a:r>
            <a:r>
              <a:rPr lang="en-US" altLang="en-US" sz="1000" dirty="0">
                <a:solidFill>
                  <a:srgbClr val="569CD6"/>
                </a:solidFill>
                <a:latin typeface="Consolas" panose="020B0609020204030204" pitchFamily="49" charset="0"/>
              </a:rPr>
              <a:t>ref</a:t>
            </a:r>
            <a:r>
              <a:rPr lang="en-US" altLang="en-US" sz="1000" dirty="0">
                <a:solidFill>
                  <a:srgbClr val="FAFCFE"/>
                </a:solidFill>
                <a:latin typeface="Consolas" panose="020B0609020204030204" pitchFamily="49" charset="0"/>
              </a:rPr>
              <a:t> </a:t>
            </a:r>
            <a:r>
              <a:rPr lang="en-US" altLang="en-US" sz="1000" dirty="0">
                <a:solidFill>
                  <a:srgbClr val="4EC9B0"/>
                </a:solidFill>
                <a:latin typeface="Consolas" panose="020B0609020204030204" pitchFamily="49" charset="0"/>
              </a:rPr>
              <a:t>Find</a:t>
            </a:r>
            <a:r>
              <a:rPr lang="en-US" altLang="en-US" sz="1000" dirty="0">
                <a:solidFill>
                  <a:srgbClr val="FAFCFE"/>
                </a:solidFill>
                <a:latin typeface="Consolas" panose="020B0609020204030204" pitchFamily="49" charset="0"/>
              </a:rPr>
              <a:t>(</a:t>
            </a:r>
            <a:r>
              <a:rPr lang="en-US" altLang="en-US" sz="1000" dirty="0">
                <a:solidFill>
                  <a:srgbClr val="B5CEA8"/>
                </a:solidFill>
                <a:latin typeface="Consolas" panose="020B0609020204030204" pitchFamily="49" charset="0"/>
              </a:rPr>
              <a:t>7</a:t>
            </a:r>
            <a:r>
              <a:rPr lang="en-US" altLang="en-US" sz="1000" dirty="0">
                <a:solidFill>
                  <a:srgbClr val="FAFCFE"/>
                </a:solidFill>
                <a:latin typeface="Consolas" panose="020B0609020204030204" pitchFamily="49" charset="0"/>
              </a:rPr>
              <a:t>, array); </a:t>
            </a:r>
            <a:r>
              <a:rPr lang="en-US" altLang="en-US" sz="1000" dirty="0">
                <a:solidFill>
                  <a:srgbClr val="57A64A"/>
                </a:solidFill>
                <a:latin typeface="Consolas" panose="020B0609020204030204" pitchFamily="49" charset="0"/>
              </a:rPr>
              <a:t>// this will not compile</a:t>
            </a:r>
            <a:endParaRPr lang="en-US" altLang="en-US" sz="1800" dirty="0" smtClean="0">
              <a:solidFill>
                <a:srgbClr val="57A64A"/>
              </a:solidFill>
              <a:latin typeface="Arial" panose="020B0604020202020204" pitchFamily="34" charset="0"/>
            </a:endParaRPr>
          </a:p>
        </p:txBody>
      </p:sp>
      <p:sp>
        <p:nvSpPr>
          <p:cNvPr id="10" name="Rectangle 1"/>
          <p:cNvSpPr txBox="1">
            <a:spLocks noChangeArrowheads="1"/>
          </p:cNvSpPr>
          <p:nvPr/>
        </p:nvSpPr>
        <p:spPr bwMode="auto">
          <a:xfrm>
            <a:off x="1049679" y="3647234"/>
            <a:ext cx="4114800" cy="338554"/>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rtlCol="0" anchor="t" anchorCtr="0" compatLnSpc="1">
            <a:prstTxWarp prst="textNoShape">
              <a:avLst/>
            </a:prstTxWarp>
            <a:sp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ClrTx/>
              <a:buSzTx/>
              <a:buNone/>
            </a:pPr>
            <a:r>
              <a:rPr lang="en-US" altLang="en-US" sz="1000" dirty="0" smtClean="0">
                <a:solidFill>
                  <a:srgbClr val="569CD6"/>
                </a:solidFill>
                <a:latin typeface="Consolas" panose="020B0609020204030204" pitchFamily="49" charset="0"/>
              </a:rPr>
              <a:t>ref </a:t>
            </a:r>
            <a:r>
              <a:rPr lang="en-US" altLang="en-US" sz="1000" dirty="0">
                <a:solidFill>
                  <a:srgbClr val="569CD6"/>
                </a:solidFill>
                <a:latin typeface="Consolas" panose="020B0609020204030204" pitchFamily="49" charset="0"/>
              </a:rPr>
              <a:t>int </a:t>
            </a:r>
            <a:r>
              <a:rPr lang="en-US" altLang="en-US" sz="1000" dirty="0">
                <a:solidFill>
                  <a:srgbClr val="FAFCFE"/>
                </a:solidFill>
                <a:latin typeface="Consolas" panose="020B0609020204030204" pitchFamily="49" charset="0"/>
              </a:rPr>
              <a:t>place = </a:t>
            </a:r>
            <a:r>
              <a:rPr lang="en-US" altLang="en-US" sz="1000" dirty="0">
                <a:solidFill>
                  <a:srgbClr val="4EC9B0"/>
                </a:solidFill>
                <a:latin typeface="Consolas" panose="020B0609020204030204" pitchFamily="49" charset="0"/>
              </a:rPr>
              <a:t>Find</a:t>
            </a:r>
            <a:r>
              <a:rPr lang="en-US" altLang="en-US" sz="1000" dirty="0">
                <a:solidFill>
                  <a:srgbClr val="FAFCFE"/>
                </a:solidFill>
                <a:latin typeface="Consolas" panose="020B0609020204030204" pitchFamily="49" charset="0"/>
              </a:rPr>
              <a:t>(7, array); </a:t>
            </a:r>
            <a:r>
              <a:rPr lang="en-US" altLang="en-US" sz="1000" dirty="0">
                <a:solidFill>
                  <a:srgbClr val="57A64A"/>
                </a:solidFill>
                <a:latin typeface="Consolas" panose="020B0609020204030204" pitchFamily="49" charset="0"/>
              </a:rPr>
              <a:t>// this will not compile</a:t>
            </a:r>
            <a:endParaRPr lang="en-US" altLang="en-US" sz="1800" dirty="0" smtClean="0">
              <a:solidFill>
                <a:srgbClr val="57A64A"/>
              </a:solidFill>
              <a:latin typeface="Arial" panose="020B0604020202020204" pitchFamily="34" charset="0"/>
            </a:endParaRPr>
          </a:p>
        </p:txBody>
      </p:sp>
    </p:spTree>
    <p:extLst>
      <p:ext uri="{BB962C8B-B14F-4D97-AF65-F5344CB8AC3E}">
        <p14:creationId xmlns:p14="http://schemas.microsoft.com/office/powerpoint/2010/main" val="3372401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ref </a:t>
            </a:r>
            <a:r>
              <a:rPr lang="pl-PL" dirty="0"/>
              <a:t>locals and returns</a:t>
            </a:r>
            <a:endParaRPr lang="en-US" dirty="0"/>
          </a:p>
        </p:txBody>
      </p:sp>
      <p:sp>
        <p:nvSpPr>
          <p:cNvPr id="21" name="Content Placeholder 2"/>
          <p:cNvSpPr txBox="1">
            <a:spLocks/>
          </p:cNvSpPr>
          <p:nvPr/>
        </p:nvSpPr>
        <p:spPr>
          <a:xfrm>
            <a:off x="785596" y="1799087"/>
            <a:ext cx="10363201" cy="410713"/>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You </a:t>
            </a:r>
            <a:r>
              <a:rPr lang="en-US" sz="1600" dirty="0"/>
              <a:t>cannot assign a value to a </a:t>
            </a:r>
            <a:r>
              <a:rPr lang="en-US" sz="1600" dirty="0">
                <a:solidFill>
                  <a:srgbClr val="569CD6"/>
                </a:solidFill>
              </a:rPr>
              <a:t>ref</a:t>
            </a:r>
            <a:r>
              <a:rPr lang="en-US" sz="1600" dirty="0"/>
              <a:t> variable. That disallows statements </a:t>
            </a:r>
            <a:r>
              <a:rPr lang="en-US" sz="1600" dirty="0" smtClean="0"/>
              <a:t>like</a:t>
            </a:r>
            <a:endParaRPr lang="pl-PL" sz="1600" dirty="0"/>
          </a:p>
        </p:txBody>
      </p:sp>
      <p:sp>
        <p:nvSpPr>
          <p:cNvPr id="23" name="Content Placeholder 2"/>
          <p:cNvSpPr txBox="1">
            <a:spLocks/>
          </p:cNvSpPr>
          <p:nvPr/>
        </p:nvSpPr>
        <p:spPr>
          <a:xfrm>
            <a:off x="785596" y="2743201"/>
            <a:ext cx="10668001" cy="11430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You </a:t>
            </a:r>
            <a:r>
              <a:rPr lang="en-US" sz="1600" dirty="0"/>
              <a:t>cannot return a </a:t>
            </a:r>
            <a:r>
              <a:rPr lang="en-US" sz="1600" dirty="0">
                <a:solidFill>
                  <a:srgbClr val="569CD6"/>
                </a:solidFill>
              </a:rPr>
              <a:t>ref</a:t>
            </a:r>
            <a:r>
              <a:rPr lang="en-US" sz="1600" dirty="0"/>
              <a:t> to a variable whose lifetime does not extend beyond the execution of the method. </a:t>
            </a:r>
            <a:r>
              <a:rPr lang="pl-PL" sz="1600" dirty="0" smtClean="0"/>
              <a:t/>
            </a:r>
            <a:br>
              <a:rPr lang="pl-PL" sz="1600" dirty="0" smtClean="0"/>
            </a:br>
            <a:r>
              <a:rPr lang="en-US" sz="1600" dirty="0" smtClean="0"/>
              <a:t>That </a:t>
            </a:r>
            <a:r>
              <a:rPr lang="en-US" sz="1600" dirty="0"/>
              <a:t>means you cannot return a reference to a local variable, or similar scope.</a:t>
            </a:r>
            <a:endParaRPr lang="pl-PL" dirty="0" smtClean="0"/>
          </a:p>
        </p:txBody>
      </p:sp>
      <p:sp>
        <p:nvSpPr>
          <p:cNvPr id="10" name="Rectangle 1"/>
          <p:cNvSpPr txBox="1">
            <a:spLocks noChangeArrowheads="1"/>
          </p:cNvSpPr>
          <p:nvPr/>
        </p:nvSpPr>
        <p:spPr bwMode="auto">
          <a:xfrm>
            <a:off x="1065212" y="2248939"/>
            <a:ext cx="2299474" cy="338554"/>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rtlCol="0" anchor="t" anchorCtr="0" compatLnSpc="1">
            <a:prstTxWarp prst="textNoShape">
              <a:avLst/>
            </a:prstTxWarp>
            <a:sp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ClrTx/>
              <a:buSzTx/>
              <a:buNone/>
            </a:pPr>
            <a:r>
              <a:rPr lang="en-US" altLang="en-US" sz="1000" dirty="0" smtClean="0">
                <a:solidFill>
                  <a:srgbClr val="569CD6"/>
                </a:solidFill>
                <a:latin typeface="Consolas" panose="020B0609020204030204" pitchFamily="49" charset="0"/>
              </a:rPr>
              <a:t>ref </a:t>
            </a:r>
            <a:r>
              <a:rPr lang="en-US" altLang="en-US" sz="1000" dirty="0">
                <a:solidFill>
                  <a:srgbClr val="569CD6"/>
                </a:solidFill>
                <a:latin typeface="Consolas" panose="020B0609020204030204" pitchFamily="49" charset="0"/>
              </a:rPr>
              <a:t>int </a:t>
            </a:r>
            <a:r>
              <a:rPr lang="en-US" altLang="en-US" sz="1000" dirty="0">
                <a:latin typeface="Consolas" panose="020B0609020204030204" pitchFamily="49" charset="0"/>
              </a:rPr>
              <a:t>i = sequence.Count();</a:t>
            </a:r>
            <a:endParaRPr lang="en-US" altLang="en-US" sz="1800" dirty="0" smtClean="0">
              <a:latin typeface="Arial" panose="020B0604020202020204" pitchFamily="34" charset="0"/>
            </a:endParaRPr>
          </a:p>
        </p:txBody>
      </p:sp>
      <p:sp>
        <p:nvSpPr>
          <p:cNvPr id="4" name="Rectangle 3"/>
          <p:cNvSpPr/>
          <p:nvPr/>
        </p:nvSpPr>
        <p:spPr>
          <a:xfrm>
            <a:off x="760411" y="1221339"/>
            <a:ext cx="9525001" cy="369332"/>
          </a:xfrm>
          <a:prstGeom prst="rect">
            <a:avLst/>
          </a:prstGeom>
        </p:spPr>
        <p:txBody>
          <a:bodyPr wrap="square">
            <a:spAutoFit/>
          </a:bodyPr>
          <a:lstStyle/>
          <a:p>
            <a:r>
              <a:rPr lang="en-US" dirty="0"/>
              <a:t>The C# language has two other rules that protect you from misusing the ref locals and returns:</a:t>
            </a:r>
          </a:p>
        </p:txBody>
      </p:sp>
      <p:sp>
        <p:nvSpPr>
          <p:cNvPr id="6" name="Rectangle 5"/>
          <p:cNvSpPr/>
          <p:nvPr/>
        </p:nvSpPr>
        <p:spPr>
          <a:xfrm>
            <a:off x="760411" y="3508271"/>
            <a:ext cx="10591801" cy="646331"/>
          </a:xfrm>
          <a:prstGeom prst="rect">
            <a:avLst/>
          </a:prstGeom>
        </p:spPr>
        <p:txBody>
          <a:bodyPr wrap="square">
            <a:spAutoFit/>
          </a:bodyPr>
          <a:lstStyle/>
          <a:p>
            <a:r>
              <a:rPr lang="en-US" dirty="0"/>
              <a:t>These rules ensure that you cannot accidentally mix value variables and reference variables. </a:t>
            </a:r>
            <a:r>
              <a:rPr lang="en-US" dirty="0" smtClean="0"/>
              <a:t>They </a:t>
            </a:r>
            <a:r>
              <a:rPr lang="en-US" dirty="0"/>
              <a:t>also ensure that you cannot have a reference variable refer to storage that is a candidate for garbage collection.</a:t>
            </a:r>
          </a:p>
        </p:txBody>
      </p:sp>
    </p:spTree>
    <p:extLst>
      <p:ext uri="{BB962C8B-B14F-4D97-AF65-F5344CB8AC3E}">
        <p14:creationId xmlns:p14="http://schemas.microsoft.com/office/powerpoint/2010/main" val="2843905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en-US" dirty="0"/>
              <a:t>Local functions</a:t>
            </a:r>
          </a:p>
        </p:txBody>
      </p:sp>
      <p:sp>
        <p:nvSpPr>
          <p:cNvPr id="21" name="Content Placeholder 2"/>
          <p:cNvSpPr txBox="1">
            <a:spLocks/>
          </p:cNvSpPr>
          <p:nvPr/>
        </p:nvSpPr>
        <p:spPr>
          <a:xfrm>
            <a:off x="732957" y="1206788"/>
            <a:ext cx="10363201" cy="393412"/>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pl-PL" sz="1600" dirty="0"/>
              <a:t>Used in public iterator </a:t>
            </a:r>
            <a:r>
              <a:rPr lang="pl-PL" sz="1600" dirty="0" smtClean="0"/>
              <a:t>methods</a:t>
            </a:r>
            <a:r>
              <a:rPr lang="en-US" sz="1600" dirty="0" smtClean="0"/>
              <a:t>:</a:t>
            </a:r>
            <a:endParaRPr lang="pl-PL" dirty="0" smtClean="0"/>
          </a:p>
        </p:txBody>
      </p:sp>
      <p:sp>
        <p:nvSpPr>
          <p:cNvPr id="23" name="Content Placeholder 2"/>
          <p:cNvSpPr txBox="1">
            <a:spLocks/>
          </p:cNvSpPr>
          <p:nvPr/>
        </p:nvSpPr>
        <p:spPr>
          <a:xfrm>
            <a:off x="732957" y="4648200"/>
            <a:ext cx="10363201" cy="19812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pl-PL" sz="1600" dirty="0" smtClean="0"/>
              <a:t>When checks and logic are in the same method exceptions are not thrown when method is invoked, but only when result is iterated (because it is </a:t>
            </a:r>
            <a:r>
              <a:rPr lang="pl-PL" sz="1600" dirty="0"/>
              <a:t>iterator </a:t>
            </a:r>
            <a:r>
              <a:rPr lang="pl-PL" sz="1600" dirty="0" smtClean="0"/>
              <a:t>method)</a:t>
            </a:r>
          </a:p>
          <a:p>
            <a:r>
              <a:rPr lang="pl-PL" sz="1600" dirty="0" smtClean="0"/>
              <a:t>When checks are in public method and logic in private then exceptions are thrown when the method </a:t>
            </a:r>
            <a:r>
              <a:rPr lang="pl-PL" sz="1600" dirty="0"/>
              <a:t>is invoked (because it is no longer an iterator </a:t>
            </a:r>
            <a:r>
              <a:rPr lang="pl-PL" sz="1600" dirty="0" smtClean="0"/>
              <a:t>method), but programmer is able to invoke private method without checks</a:t>
            </a:r>
          </a:p>
          <a:p>
            <a:r>
              <a:rPr lang="pl-PL" sz="1600" dirty="0" smtClean="0"/>
              <a:t>When logic is in local function then exception is thrown when method is invoked and programmer is not able to invoke logic from local function without checks</a:t>
            </a:r>
            <a:endParaRPr lang="pl-PL" sz="1600" i="1" dirty="0" smtClean="0"/>
          </a:p>
          <a:p>
            <a:endParaRPr lang="en-US" sz="1600" dirty="0"/>
          </a:p>
          <a:p>
            <a:endParaRPr lang="pl-PL" dirty="0" smtClean="0"/>
          </a:p>
          <a:p>
            <a:endParaRPr lang="en-US" dirty="0"/>
          </a:p>
        </p:txBody>
      </p:sp>
      <p:sp>
        <p:nvSpPr>
          <p:cNvPr id="4" name="Rectangle 1"/>
          <p:cNvSpPr>
            <a:spLocks noChangeArrowheads="1"/>
          </p:cNvSpPr>
          <p:nvPr/>
        </p:nvSpPr>
        <p:spPr bwMode="auto">
          <a:xfrm>
            <a:off x="1065212" y="1633756"/>
            <a:ext cx="7590539" cy="2800767"/>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static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B5CEA8"/>
                </a:solidFill>
                <a:effectLst/>
                <a:latin typeface="Consolas" panose="020B0609020204030204" pitchFamily="49" charset="0"/>
              </a:rPr>
              <a:t>IEnumerable</a:t>
            </a:r>
            <a:r>
              <a:rPr kumimoji="0" lang="en-US" altLang="en-US" sz="1000" b="0" i="0" u="none" strike="noStrike" cap="none" normalizeH="0" baseline="0" dirty="0" smtClean="0">
                <a:ln>
                  <a:noFill/>
                </a:ln>
                <a:solidFill>
                  <a:srgbClr val="FAFCFE"/>
                </a:solidFill>
                <a:effectLst/>
                <a:latin typeface="Consolas" panose="020B0609020204030204" pitchFamily="49" charset="0"/>
              </a:rPr>
              <a:t>&lt;</a:t>
            </a:r>
            <a:r>
              <a:rPr kumimoji="0" lang="en-US" altLang="en-US" sz="1000" b="0" i="0" u="none" strike="noStrike" cap="none" normalizeH="0" baseline="0" dirty="0" smtClean="0">
                <a:ln>
                  <a:noFill/>
                </a:ln>
                <a:solidFill>
                  <a:srgbClr val="569CD6"/>
                </a:solidFill>
                <a:effectLst/>
                <a:latin typeface="Consolas" panose="020B0609020204030204" pitchFamily="49" charset="0"/>
              </a:rPr>
              <a:t>char</a:t>
            </a:r>
            <a:r>
              <a:rPr kumimoji="0" lang="en-US" altLang="en-US" sz="1000" b="0" i="0" u="none" strike="noStrike" cap="none" normalizeH="0" baseline="0" dirty="0" smtClean="0">
                <a:ln>
                  <a:noFill/>
                </a:ln>
                <a:solidFill>
                  <a:srgbClr val="FAFCFE"/>
                </a:solidFill>
                <a:effectLst/>
                <a:latin typeface="Consolas" panose="020B0609020204030204" pitchFamily="49" charset="0"/>
              </a:rPr>
              <a:t>&gt; </a:t>
            </a:r>
            <a:r>
              <a:rPr kumimoji="0" lang="en-US" altLang="en-US" sz="1000" b="0" i="0" u="none" strike="noStrike" cap="none" normalizeH="0" baseline="0" dirty="0" smtClean="0">
                <a:ln>
                  <a:noFill/>
                </a:ln>
                <a:solidFill>
                  <a:srgbClr val="4EC9B0"/>
                </a:solidFill>
                <a:effectLst/>
                <a:latin typeface="Consolas" panose="020B0609020204030204" pitchFamily="49" charset="0"/>
              </a:rPr>
              <a:t>AlphabetSubset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char</a:t>
            </a:r>
            <a:r>
              <a:rPr kumimoji="0" lang="en-US" altLang="en-US" sz="1000" b="0" i="0" u="none" strike="noStrike" cap="none" normalizeH="0" baseline="0" dirty="0" smtClean="0">
                <a:ln>
                  <a:noFill/>
                </a:ln>
                <a:solidFill>
                  <a:srgbClr val="FAFCFE"/>
                </a:solidFill>
                <a:effectLst/>
                <a:latin typeface="Consolas" panose="020B0609020204030204" pitchFamily="49" charset="0"/>
              </a:rPr>
              <a:t> start, </a:t>
            </a:r>
            <a:r>
              <a:rPr kumimoji="0" lang="en-US" altLang="en-US" sz="1000" b="0" i="0" u="none" strike="noStrike" cap="none" normalizeH="0" baseline="0" dirty="0" smtClean="0">
                <a:ln>
                  <a:noFill/>
                </a:ln>
                <a:solidFill>
                  <a:srgbClr val="569CD6"/>
                </a:solidFill>
                <a:effectLst/>
                <a:latin typeface="Consolas" panose="020B0609020204030204" pitchFamily="49" charset="0"/>
              </a:rPr>
              <a:t>char</a:t>
            </a:r>
            <a:r>
              <a:rPr kumimoji="0" lang="en-US" altLang="en-US" sz="1000" b="0" i="0" u="none" strike="noStrike" cap="none" normalizeH="0" baseline="0" dirty="0" smtClean="0">
                <a:ln>
                  <a:noFill/>
                </a:ln>
                <a:solidFill>
                  <a:srgbClr val="FAFCFE"/>
                </a:solidFill>
                <a:effectLst/>
                <a:latin typeface="Consolas" panose="020B0609020204030204" pitchFamily="49" charset="0"/>
              </a:rPr>
              <a:t> end)</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if</a:t>
            </a:r>
            <a:r>
              <a:rPr kumimoji="0" lang="en-US" altLang="en-US" sz="1000" b="0" i="0" u="none" strike="noStrike" cap="none" normalizeH="0" baseline="0" dirty="0" smtClean="0">
                <a:ln>
                  <a:noFill/>
                </a:ln>
                <a:solidFill>
                  <a:srgbClr val="FAFCFE"/>
                </a:solidFill>
                <a:effectLst/>
                <a:latin typeface="Consolas" panose="020B0609020204030204" pitchFamily="49" charset="0"/>
              </a:rPr>
              <a:t> ((start &lt; </a:t>
            </a:r>
            <a:r>
              <a:rPr kumimoji="0" lang="en-US" altLang="en-US" sz="1000" b="0" i="0" u="none" strike="noStrike" cap="none" normalizeH="0" baseline="0" dirty="0" smtClean="0">
                <a:ln>
                  <a:noFill/>
                </a:ln>
                <a:solidFill>
                  <a:srgbClr val="CE9178"/>
                </a:solidFill>
                <a:effectLst/>
                <a:latin typeface="Consolas" panose="020B0609020204030204" pitchFamily="49" charset="0"/>
              </a:rPr>
              <a:t>'a'</a:t>
            </a:r>
            <a:r>
              <a:rPr kumimoji="0" lang="en-US" altLang="en-US" sz="1000" b="0" i="0" u="none" strike="noStrike" cap="none" normalizeH="0" baseline="0" dirty="0" smtClean="0">
                <a:ln>
                  <a:noFill/>
                </a:ln>
                <a:solidFill>
                  <a:srgbClr val="FAFCFE"/>
                </a:solidFill>
                <a:effectLst/>
                <a:latin typeface="Consolas" panose="020B0609020204030204" pitchFamily="49" charset="0"/>
              </a:rPr>
              <a:t>) || (start &gt; </a:t>
            </a:r>
            <a:r>
              <a:rPr kumimoji="0" lang="en-US" altLang="en-US" sz="1000" b="0" i="0" u="none" strike="noStrike" cap="none" normalizeH="0" baseline="0" dirty="0" smtClean="0">
                <a:ln>
                  <a:noFill/>
                </a:ln>
                <a:solidFill>
                  <a:srgbClr val="CE9178"/>
                </a:solidFill>
                <a:effectLst/>
                <a:latin typeface="Consolas" panose="020B0609020204030204" pitchFamily="49" charset="0"/>
              </a:rPr>
              <a:t>'z'</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throw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ArgumentOutOfRangeException</a:t>
            </a:r>
            <a:r>
              <a:rPr kumimoji="0" lang="en-US" altLang="en-US" sz="1000" b="0" i="0" u="none" strike="noStrike" cap="none" normalizeH="0" baseline="0" dirty="0" smtClean="0">
                <a:ln>
                  <a:noFill/>
                </a:ln>
                <a:solidFill>
                  <a:srgbClr val="FAFCFE"/>
                </a:solidFill>
                <a:effectLst/>
                <a:latin typeface="Consolas" panose="020B0609020204030204" pitchFamily="49" charset="0"/>
              </a:rPr>
              <a:t>(paramName: </a:t>
            </a:r>
            <a:r>
              <a:rPr kumimoji="0" lang="en-US" altLang="en-US" sz="1000" b="0" i="0" u="none" strike="noStrike" cap="none" normalizeH="0" baseline="0" dirty="0" smtClean="0">
                <a:ln>
                  <a:noFill/>
                </a:ln>
                <a:solidFill>
                  <a:srgbClr val="569CD6"/>
                </a:solidFill>
                <a:effectLst/>
                <a:latin typeface="Consolas" panose="020B0609020204030204" pitchFamily="49" charset="0"/>
              </a:rPr>
              <a:t>nameof</a:t>
            </a:r>
            <a:r>
              <a:rPr kumimoji="0" lang="en-US" altLang="en-US" sz="1000" b="0" i="0" u="none" strike="noStrike" cap="none" normalizeH="0" baseline="0" dirty="0" smtClean="0">
                <a:ln>
                  <a:noFill/>
                </a:ln>
                <a:solidFill>
                  <a:srgbClr val="FAFCFE"/>
                </a:solidFill>
                <a:effectLst/>
                <a:latin typeface="Consolas" panose="020B0609020204030204" pitchFamily="49" charset="0"/>
              </a:rPr>
              <a:t>(start), message: </a:t>
            </a:r>
            <a:r>
              <a:rPr kumimoji="0" lang="en-US" altLang="en-US" sz="1000" b="0" i="0" u="none" strike="noStrike" cap="none" normalizeH="0" baseline="0" dirty="0" smtClean="0">
                <a:ln>
                  <a:noFill/>
                </a:ln>
                <a:solidFill>
                  <a:srgbClr val="CE9178"/>
                </a:solidFill>
                <a:effectLst/>
                <a:latin typeface="Consolas" panose="020B0609020204030204" pitchFamily="49" charset="0"/>
              </a:rPr>
              <a:t>"start must be a letter"</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lang="pl-PL" altLang="en-US" sz="1000" dirty="0">
              <a:solidFill>
                <a:srgbClr val="FAFCFE"/>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if</a:t>
            </a:r>
            <a:r>
              <a:rPr kumimoji="0" lang="en-US" altLang="en-US" sz="1000" b="0" i="0" u="none" strike="noStrike" cap="none" normalizeH="0" baseline="0" dirty="0" smtClean="0">
                <a:ln>
                  <a:noFill/>
                </a:ln>
                <a:solidFill>
                  <a:srgbClr val="FAFCFE"/>
                </a:solidFill>
                <a:effectLst/>
                <a:latin typeface="Consolas" panose="020B0609020204030204" pitchFamily="49" charset="0"/>
              </a:rPr>
              <a:t> ((end &lt; </a:t>
            </a:r>
            <a:r>
              <a:rPr kumimoji="0" lang="en-US" altLang="en-US" sz="1000" b="0" i="0" u="none" strike="noStrike" cap="none" normalizeH="0" baseline="0" dirty="0" smtClean="0">
                <a:ln>
                  <a:noFill/>
                </a:ln>
                <a:solidFill>
                  <a:srgbClr val="CE9178"/>
                </a:solidFill>
                <a:effectLst/>
                <a:latin typeface="Consolas" panose="020B0609020204030204" pitchFamily="49" charset="0"/>
              </a:rPr>
              <a:t>'a'</a:t>
            </a:r>
            <a:r>
              <a:rPr kumimoji="0" lang="en-US" altLang="en-US" sz="1000" b="0" i="0" u="none" strike="noStrike" cap="none" normalizeH="0" baseline="0" dirty="0" smtClean="0">
                <a:ln>
                  <a:noFill/>
                </a:ln>
                <a:solidFill>
                  <a:srgbClr val="FAFCFE"/>
                </a:solidFill>
                <a:effectLst/>
                <a:latin typeface="Consolas" panose="020B0609020204030204" pitchFamily="49" charset="0"/>
              </a:rPr>
              <a:t>) || (end &gt; </a:t>
            </a:r>
            <a:r>
              <a:rPr kumimoji="0" lang="en-US" altLang="en-US" sz="1000" b="0" i="0" u="none" strike="noStrike" cap="none" normalizeH="0" baseline="0" dirty="0" smtClean="0">
                <a:ln>
                  <a:noFill/>
                </a:ln>
                <a:solidFill>
                  <a:srgbClr val="CE9178"/>
                </a:solidFill>
                <a:effectLst/>
                <a:latin typeface="Consolas" panose="020B0609020204030204" pitchFamily="49" charset="0"/>
              </a:rPr>
              <a:t>'z'</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throw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ArgumentOutOfRangeException</a:t>
            </a:r>
            <a:r>
              <a:rPr kumimoji="0" lang="en-US" altLang="en-US" sz="1000" b="0" i="0" u="none" strike="noStrike" cap="none" normalizeH="0" baseline="0" dirty="0" smtClean="0">
                <a:ln>
                  <a:noFill/>
                </a:ln>
                <a:solidFill>
                  <a:srgbClr val="FAFCFE"/>
                </a:solidFill>
                <a:effectLst/>
                <a:latin typeface="Consolas" panose="020B0609020204030204" pitchFamily="49" charset="0"/>
              </a:rPr>
              <a:t>(paramName: </a:t>
            </a:r>
            <a:r>
              <a:rPr kumimoji="0" lang="en-US" altLang="en-US" sz="1000" b="0" i="0" u="none" strike="noStrike" cap="none" normalizeH="0" baseline="0" dirty="0" smtClean="0">
                <a:ln>
                  <a:noFill/>
                </a:ln>
                <a:solidFill>
                  <a:srgbClr val="569CD6"/>
                </a:solidFill>
                <a:effectLst/>
                <a:latin typeface="Consolas" panose="020B0609020204030204" pitchFamily="49" charset="0"/>
              </a:rPr>
              <a:t>nameof</a:t>
            </a:r>
            <a:r>
              <a:rPr kumimoji="0" lang="en-US" altLang="en-US" sz="1000" b="0" i="0" u="none" strike="noStrike" cap="none" normalizeH="0" baseline="0" dirty="0" smtClean="0">
                <a:ln>
                  <a:noFill/>
                </a:ln>
                <a:solidFill>
                  <a:srgbClr val="FAFCFE"/>
                </a:solidFill>
                <a:effectLst/>
                <a:latin typeface="Consolas" panose="020B0609020204030204" pitchFamily="49" charset="0"/>
              </a:rPr>
              <a:t>(end), message: </a:t>
            </a:r>
            <a:r>
              <a:rPr kumimoji="0" lang="en-US" altLang="en-US" sz="1000" b="0" i="0" u="none" strike="noStrike" cap="none" normalizeH="0" baseline="0" dirty="0" smtClean="0">
                <a:ln>
                  <a:noFill/>
                </a:ln>
                <a:solidFill>
                  <a:srgbClr val="CE9178"/>
                </a:solidFill>
                <a:effectLst/>
                <a:latin typeface="Consolas" panose="020B0609020204030204" pitchFamily="49" charset="0"/>
              </a:rPr>
              <a:t>"end must be a letter"</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if</a:t>
            </a:r>
            <a:r>
              <a:rPr kumimoji="0" lang="en-US" altLang="en-US" sz="1000" b="0" i="0" u="none" strike="noStrike" cap="none" normalizeH="0" baseline="0" dirty="0" smtClean="0">
                <a:ln>
                  <a:noFill/>
                </a:ln>
                <a:solidFill>
                  <a:srgbClr val="FAFCFE"/>
                </a:solidFill>
                <a:effectLst/>
                <a:latin typeface="Consolas" panose="020B0609020204030204" pitchFamily="49" charset="0"/>
              </a:rPr>
              <a:t> (end &lt;= start)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throw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ArgumentException</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CE9178"/>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nameof</a:t>
            </a:r>
            <a:r>
              <a:rPr kumimoji="0" lang="en-US" altLang="en-US" sz="1000" b="0" i="0" u="none" strike="noStrike" cap="none" normalizeH="0" baseline="0" dirty="0" smtClean="0">
                <a:ln>
                  <a:noFill/>
                </a:ln>
                <a:solidFill>
                  <a:srgbClr val="CE9178"/>
                </a:solidFill>
                <a:effectLst/>
                <a:latin typeface="Consolas" panose="020B0609020204030204" pitchFamily="49" charset="0"/>
              </a:rPr>
              <a:t>(end)} must be greater than {</a:t>
            </a:r>
            <a:r>
              <a:rPr kumimoji="0" lang="en-US" altLang="en-US" sz="1000" b="0" i="0" u="none" strike="noStrike" cap="none" normalizeH="0" baseline="0" dirty="0" smtClean="0">
                <a:ln>
                  <a:noFill/>
                </a:ln>
                <a:solidFill>
                  <a:srgbClr val="569CD6"/>
                </a:solidFill>
                <a:effectLst/>
                <a:latin typeface="Consolas" panose="020B0609020204030204" pitchFamily="49" charset="0"/>
              </a:rPr>
              <a:t>nameof</a:t>
            </a:r>
            <a:r>
              <a:rPr kumimoji="0" lang="en-US" altLang="en-US" sz="1000" b="0" i="0" u="none" strike="noStrike" cap="none" normalizeH="0" baseline="0" dirty="0" smtClean="0">
                <a:ln>
                  <a:noFill/>
                </a:ln>
                <a:solidFill>
                  <a:srgbClr val="CE9178"/>
                </a:solidFill>
                <a:effectLst/>
                <a:latin typeface="Consolas" panose="020B0609020204030204" pitchFamily="49" charset="0"/>
              </a:rPr>
              <a:t>(start)}"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pl-PL" altLang="en-US" sz="1000" dirty="0">
              <a:solidFill>
                <a:srgbClr val="FAFCFE"/>
              </a:solidFill>
              <a:latin typeface="Consolas" panose="020B0609020204030204" pitchFamily="49" charset="0"/>
            </a:endParaRPr>
          </a:p>
          <a:p>
            <a:pPr lvl="0" eaLnBrk="0" fontAlgn="base" hangingPunct="0">
              <a:spcBef>
                <a:spcPct val="0"/>
              </a:spcBef>
              <a:spcAft>
                <a:spcPct val="0"/>
              </a:spcAft>
            </a:pPr>
            <a:r>
              <a:rPr kumimoji="0" lang="pl-PL" altLang="en-US" sz="1000" b="0" i="0" u="none" strike="noStrike" cap="none" normalizeH="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lang="pl-PL" altLang="en-US" sz="1000" dirty="0" smtClean="0">
                <a:solidFill>
                  <a:srgbClr val="4EC9B0"/>
                </a:solidFill>
                <a:latin typeface="Consolas" panose="020B0609020204030204" pitchFamily="49" charset="0"/>
              </a:rPr>
              <a:t>Al</a:t>
            </a:r>
            <a:r>
              <a:rPr lang="en-US" altLang="en-US" sz="1000" dirty="0" smtClean="0">
                <a:solidFill>
                  <a:srgbClr val="4EC9B0"/>
                </a:solidFill>
                <a:latin typeface="Consolas" panose="020B0609020204030204" pitchFamily="49" charset="0"/>
              </a:rPr>
              <a:t>phabetSubsetImplementation</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dirty="0">
                <a:ln>
                  <a:noFill/>
                </a:ln>
                <a:solidFill>
                  <a:srgbClr val="FAFCFE"/>
                </a:solidFill>
                <a:effectLst/>
                <a:latin typeface="Consolas" panose="020B0609020204030204" pitchFamily="49" charset="0"/>
              </a:rPr>
              <a:t> </a:t>
            </a:r>
            <a:r>
              <a:rPr kumimoji="0" lang="pl-PL" altLang="en-US" sz="1000" b="0" i="0" u="none" strike="noStrike" cap="none" normalizeH="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B5CEA8"/>
                </a:solidFill>
                <a:effectLst/>
                <a:latin typeface="Consolas" panose="020B0609020204030204" pitchFamily="49" charset="0"/>
              </a:rPr>
              <a:t>IEnumerable</a:t>
            </a:r>
            <a:r>
              <a:rPr kumimoji="0" lang="en-US" altLang="en-US" sz="1000" b="0" i="0" u="none" strike="noStrike" cap="none" normalizeH="0" baseline="0" dirty="0" smtClean="0">
                <a:ln>
                  <a:noFill/>
                </a:ln>
                <a:solidFill>
                  <a:srgbClr val="FAFCFE"/>
                </a:solidFill>
                <a:effectLst/>
                <a:latin typeface="Consolas" panose="020B0609020204030204" pitchFamily="49" charset="0"/>
              </a:rPr>
              <a:t>&lt;</a:t>
            </a:r>
            <a:r>
              <a:rPr kumimoji="0" lang="en-US" altLang="en-US" sz="1000" b="0" i="0" u="none" strike="noStrike" cap="none" normalizeH="0" baseline="0" dirty="0" smtClean="0">
                <a:ln>
                  <a:noFill/>
                </a:ln>
                <a:solidFill>
                  <a:srgbClr val="569CD6"/>
                </a:solidFill>
                <a:effectLst/>
                <a:latin typeface="Consolas" panose="020B0609020204030204" pitchFamily="49" charset="0"/>
              </a:rPr>
              <a:t>char</a:t>
            </a:r>
            <a:r>
              <a:rPr kumimoji="0" lang="en-US" altLang="en-US" sz="1000" b="0" i="0" u="none" strike="noStrike" cap="none" normalizeH="0" baseline="0" dirty="0" smtClean="0">
                <a:ln>
                  <a:noFill/>
                </a:ln>
                <a:solidFill>
                  <a:srgbClr val="FAFCFE"/>
                </a:solidFill>
                <a:effectLst/>
                <a:latin typeface="Consolas" panose="020B0609020204030204" pitchFamily="49" charset="0"/>
              </a:rPr>
              <a:t>&gt; </a:t>
            </a:r>
            <a:r>
              <a:rPr kumimoji="0" lang="pl-PL" altLang="en-US" sz="1000" b="0" i="0" u="none" strike="noStrike" cap="none" normalizeH="0" baseline="0" dirty="0" smtClean="0">
                <a:ln>
                  <a:noFill/>
                </a:ln>
                <a:solidFill>
                  <a:srgbClr val="4EC9B0"/>
                </a:solidFill>
                <a:effectLst/>
                <a:latin typeface="Consolas" panose="020B0609020204030204" pitchFamily="49" charset="0"/>
              </a:rPr>
              <a:t>A</a:t>
            </a:r>
            <a:r>
              <a:rPr kumimoji="0" lang="en-US" altLang="en-US" sz="1000" b="0" i="0" u="none" strike="noStrike" cap="none" normalizeH="0" baseline="0" dirty="0" smtClean="0">
                <a:ln>
                  <a:noFill/>
                </a:ln>
                <a:solidFill>
                  <a:srgbClr val="4EC9B0"/>
                </a:solidFill>
                <a:effectLst/>
                <a:latin typeface="Consolas" panose="020B0609020204030204" pitchFamily="49" charset="0"/>
              </a:rPr>
              <a:t>lphabetSubsetImplementation</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for</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var</a:t>
            </a:r>
            <a:r>
              <a:rPr kumimoji="0" lang="en-US" altLang="en-US" sz="1000" b="0" i="0" u="none" strike="noStrike" cap="none" normalizeH="0" baseline="0" dirty="0" smtClean="0">
                <a:ln>
                  <a:noFill/>
                </a:ln>
                <a:solidFill>
                  <a:srgbClr val="FAFCFE"/>
                </a:solidFill>
                <a:effectLst/>
                <a:latin typeface="Consolas" panose="020B0609020204030204" pitchFamily="49" charset="0"/>
              </a:rPr>
              <a:t> c = start; c &lt; end; c++)</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yield</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c;</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199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en-US" dirty="0"/>
              <a:t>Local </a:t>
            </a:r>
            <a:r>
              <a:rPr lang="en-US" dirty="0" smtClean="0"/>
              <a:t>function</a:t>
            </a:r>
            <a:r>
              <a:rPr lang="pl-PL" dirty="0" smtClean="0"/>
              <a:t>s</a:t>
            </a:r>
            <a:endParaRPr lang="en-US" dirty="0"/>
          </a:p>
        </p:txBody>
      </p:sp>
      <p:sp>
        <p:nvSpPr>
          <p:cNvPr id="21" name="Content Placeholder 2"/>
          <p:cNvSpPr txBox="1">
            <a:spLocks/>
          </p:cNvSpPr>
          <p:nvPr/>
        </p:nvSpPr>
        <p:spPr>
          <a:xfrm>
            <a:off x="732957" y="1206788"/>
            <a:ext cx="10363201" cy="393412"/>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pl-PL" sz="1600" dirty="0"/>
              <a:t>Used </a:t>
            </a:r>
            <a:r>
              <a:rPr lang="pl-PL" sz="1600" dirty="0" smtClean="0"/>
              <a:t>for async methods</a:t>
            </a:r>
            <a:r>
              <a:rPr lang="en-US" sz="1600" dirty="0" smtClean="0"/>
              <a:t>:</a:t>
            </a:r>
            <a:endParaRPr lang="pl-PL" dirty="0" smtClean="0"/>
          </a:p>
        </p:txBody>
      </p:sp>
      <p:sp>
        <p:nvSpPr>
          <p:cNvPr id="23" name="Content Placeholder 2"/>
          <p:cNvSpPr txBox="1">
            <a:spLocks/>
          </p:cNvSpPr>
          <p:nvPr/>
        </p:nvSpPr>
        <p:spPr>
          <a:xfrm>
            <a:off x="760411" y="4876800"/>
            <a:ext cx="10363201" cy="12954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pl-PL" sz="1600" dirty="0" smtClean="0"/>
              <a:t>Without local function exception is thrown asynhronously as part of the awaitable</a:t>
            </a:r>
          </a:p>
          <a:p>
            <a:r>
              <a:rPr lang="pl-PL" sz="1600" dirty="0" smtClean="0"/>
              <a:t>With use of local function </a:t>
            </a:r>
            <a:r>
              <a:rPr lang="en-US" sz="1600" dirty="0" smtClean="0"/>
              <a:t>exceptions arising from </a:t>
            </a:r>
            <a:r>
              <a:rPr lang="en-US" sz="1600" dirty="0"/>
              <a:t>argument validation are thrown before the asynchronous work </a:t>
            </a:r>
            <a:r>
              <a:rPr lang="en-US" sz="1600" dirty="0" smtClean="0"/>
              <a:t>begins</a:t>
            </a:r>
          </a:p>
        </p:txBody>
      </p:sp>
      <p:sp>
        <p:nvSpPr>
          <p:cNvPr id="3" name="Rectangle 1"/>
          <p:cNvSpPr>
            <a:spLocks noChangeArrowheads="1"/>
          </p:cNvSpPr>
          <p:nvPr/>
        </p:nvSpPr>
        <p:spPr bwMode="auto">
          <a:xfrm>
            <a:off x="1065212" y="1646872"/>
            <a:ext cx="8154797" cy="2954655"/>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Task</a:t>
            </a:r>
            <a:r>
              <a:rPr kumimoji="0" lang="en-US" altLang="en-US" sz="1000" b="0" i="0" u="none" strike="noStrike" cap="none" normalizeH="0" baseline="0" dirty="0" smtClean="0">
                <a:ln>
                  <a:noFill/>
                </a:ln>
                <a:solidFill>
                  <a:srgbClr val="FAFCFE"/>
                </a:solidFill>
                <a:effectLst/>
                <a:latin typeface="Consolas" panose="020B0609020204030204" pitchFamily="49" charset="0"/>
              </a:rPr>
              <a:t>&lt;</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&gt; </a:t>
            </a:r>
            <a:r>
              <a:rPr kumimoji="0" lang="en-US" altLang="en-US" sz="1000" b="0" i="0" u="none" strike="noStrike" cap="none" normalizeH="0" baseline="0" dirty="0" smtClean="0">
                <a:ln>
                  <a:noFill/>
                </a:ln>
                <a:solidFill>
                  <a:srgbClr val="4EC9B0"/>
                </a:solidFill>
                <a:effectLst/>
                <a:latin typeface="Consolas" panose="020B0609020204030204" pitchFamily="49" charset="0"/>
              </a:rPr>
              <a:t>PerformLongRunningWork</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address,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index, </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name)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if</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.IsNullOrWhiteSpace(address))</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throw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ArgumentException</a:t>
            </a:r>
            <a:r>
              <a:rPr kumimoji="0" lang="en-US" altLang="en-US" sz="1000" b="0" i="0" u="none" strike="noStrike" cap="none" normalizeH="0" baseline="0" dirty="0" smtClean="0">
                <a:ln>
                  <a:noFill/>
                </a:ln>
                <a:solidFill>
                  <a:srgbClr val="FAFCFE"/>
                </a:solidFill>
                <a:effectLst/>
                <a:latin typeface="Consolas" panose="020B0609020204030204" pitchFamily="49" charset="0"/>
              </a:rPr>
              <a:t>(message: </a:t>
            </a:r>
            <a:r>
              <a:rPr kumimoji="0" lang="en-US" altLang="en-US" sz="1000" b="0" i="0" u="none" strike="noStrike" cap="none" normalizeH="0" baseline="0" dirty="0" smtClean="0">
                <a:ln>
                  <a:noFill/>
                </a:ln>
                <a:solidFill>
                  <a:srgbClr val="CE9178"/>
                </a:solidFill>
                <a:effectLst/>
                <a:latin typeface="Consolas" panose="020B0609020204030204" pitchFamily="49" charset="0"/>
              </a:rPr>
              <a:t>"An address is required"</a:t>
            </a:r>
            <a:r>
              <a:rPr kumimoji="0" lang="en-US" altLang="en-US" sz="1000" b="0" i="0" u="none" strike="noStrike" cap="none" normalizeH="0" baseline="0" dirty="0" smtClean="0">
                <a:ln>
                  <a:noFill/>
                </a:ln>
                <a:solidFill>
                  <a:srgbClr val="FAFCFE"/>
                </a:solidFill>
                <a:effectLst/>
                <a:latin typeface="Consolas" panose="020B0609020204030204" pitchFamily="49" charset="0"/>
              </a:rPr>
              <a:t>, paramName: </a:t>
            </a:r>
            <a:r>
              <a:rPr kumimoji="0" lang="en-US" altLang="en-US" sz="1000" b="0" i="0" u="none" strike="noStrike" cap="none" normalizeH="0" baseline="0" dirty="0" smtClean="0">
                <a:ln>
                  <a:noFill/>
                </a:ln>
                <a:solidFill>
                  <a:srgbClr val="569CD6"/>
                </a:solidFill>
                <a:effectLst/>
                <a:latin typeface="Consolas" panose="020B0609020204030204" pitchFamily="49" charset="0"/>
              </a:rPr>
              <a:t>nameof</a:t>
            </a:r>
            <a:r>
              <a:rPr kumimoji="0" lang="en-US" altLang="en-US" sz="1000" b="0" i="0" u="none" strike="noStrike" cap="none" normalizeH="0" baseline="0" dirty="0" smtClean="0">
                <a:ln>
                  <a:noFill/>
                </a:ln>
                <a:solidFill>
                  <a:srgbClr val="FAFCFE"/>
                </a:solidFill>
                <a:effectLst/>
                <a:latin typeface="Consolas" panose="020B0609020204030204" pitchFamily="49" charset="0"/>
              </a:rPr>
              <a:t>(address));</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if</a:t>
            </a:r>
            <a:r>
              <a:rPr kumimoji="0" lang="en-US" altLang="en-US" sz="1000" b="0" i="0" u="none" strike="noStrike" cap="none" normalizeH="0" baseline="0" dirty="0" smtClean="0">
                <a:ln>
                  <a:noFill/>
                </a:ln>
                <a:solidFill>
                  <a:srgbClr val="FAFCFE"/>
                </a:solidFill>
                <a:effectLst/>
                <a:latin typeface="Consolas" panose="020B0609020204030204" pitchFamily="49" charset="0"/>
              </a:rPr>
              <a:t> (index &lt; </a:t>
            </a:r>
            <a:r>
              <a:rPr kumimoji="0" lang="en-US" altLang="en-US" sz="1000" b="0" i="0" u="none" strike="noStrike" cap="none" normalizeH="0" baseline="0" dirty="0" smtClean="0">
                <a:ln>
                  <a:noFill/>
                </a:ln>
                <a:solidFill>
                  <a:srgbClr val="B5CEA8"/>
                </a:solidFill>
                <a:effectLst/>
                <a:latin typeface="Consolas" panose="020B0609020204030204" pitchFamily="49" charset="0"/>
              </a:rPr>
              <a:t>0</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throw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ArgumentOutOfRangeException</a:t>
            </a:r>
            <a:r>
              <a:rPr kumimoji="0" lang="en-US" altLang="en-US" sz="1000" b="0" i="0" u="none" strike="noStrike" cap="none" normalizeH="0" baseline="0" dirty="0" smtClean="0">
                <a:ln>
                  <a:noFill/>
                </a:ln>
                <a:solidFill>
                  <a:srgbClr val="FAFCFE"/>
                </a:solidFill>
                <a:effectLst/>
                <a:latin typeface="Consolas" panose="020B0609020204030204" pitchFamily="49" charset="0"/>
              </a:rPr>
              <a:t>(paramName: </a:t>
            </a:r>
            <a:r>
              <a:rPr kumimoji="0" lang="en-US" altLang="en-US" sz="1000" b="0" i="0" u="none" strike="noStrike" cap="none" normalizeH="0" baseline="0" dirty="0" smtClean="0">
                <a:ln>
                  <a:noFill/>
                </a:ln>
                <a:solidFill>
                  <a:srgbClr val="569CD6"/>
                </a:solidFill>
                <a:effectLst/>
                <a:latin typeface="Consolas" panose="020B0609020204030204" pitchFamily="49" charset="0"/>
              </a:rPr>
              <a:t>nameof</a:t>
            </a:r>
            <a:r>
              <a:rPr kumimoji="0" lang="en-US" altLang="en-US" sz="1000" b="0" i="0" u="none" strike="noStrike" cap="none" normalizeH="0" baseline="0" dirty="0" smtClean="0">
                <a:ln>
                  <a:noFill/>
                </a:ln>
                <a:solidFill>
                  <a:srgbClr val="FAFCFE"/>
                </a:solidFill>
                <a:effectLst/>
                <a:latin typeface="Consolas" panose="020B0609020204030204" pitchFamily="49" charset="0"/>
              </a:rPr>
              <a:t>(index), message: </a:t>
            </a:r>
            <a:r>
              <a:rPr kumimoji="0" lang="en-US" altLang="en-US" sz="1000" b="0" i="0" u="none" strike="noStrike" cap="none" normalizeH="0" baseline="0" dirty="0" smtClean="0">
                <a:ln>
                  <a:noFill/>
                </a:ln>
                <a:solidFill>
                  <a:srgbClr val="CE9178"/>
                </a:solidFill>
                <a:effectLst/>
                <a:latin typeface="Consolas" panose="020B0609020204030204" pitchFamily="49" charset="0"/>
              </a:rPr>
              <a:t>"The index must be non-negative"</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if</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.IsNullOrWhiteSpace(name))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throw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ArgumentException</a:t>
            </a:r>
            <a:r>
              <a:rPr kumimoji="0" lang="en-US" altLang="en-US" sz="1000" b="0" i="0" u="none" strike="noStrike" cap="none" normalizeH="0" baseline="0" dirty="0" smtClean="0">
                <a:ln>
                  <a:noFill/>
                </a:ln>
                <a:solidFill>
                  <a:srgbClr val="FAFCFE"/>
                </a:solidFill>
                <a:effectLst/>
                <a:latin typeface="Consolas" panose="020B0609020204030204" pitchFamily="49" charset="0"/>
              </a:rPr>
              <a:t>(message: </a:t>
            </a:r>
            <a:r>
              <a:rPr kumimoji="0" lang="en-US" altLang="en-US" sz="1000" b="0" i="0" u="none" strike="noStrike" cap="none" normalizeH="0" baseline="0" dirty="0" smtClean="0">
                <a:ln>
                  <a:noFill/>
                </a:ln>
                <a:solidFill>
                  <a:srgbClr val="CE9178"/>
                </a:solidFill>
                <a:effectLst/>
                <a:latin typeface="Consolas" panose="020B0609020204030204" pitchFamily="49" charset="0"/>
              </a:rPr>
              <a:t>"You must supply a name"</a:t>
            </a:r>
            <a:r>
              <a:rPr kumimoji="0" lang="en-US" altLang="en-US" sz="1000" b="0" i="0" u="none" strike="noStrike" cap="none" normalizeH="0" baseline="0" dirty="0" smtClean="0">
                <a:ln>
                  <a:noFill/>
                </a:ln>
                <a:solidFill>
                  <a:srgbClr val="FAFCFE"/>
                </a:solidFill>
                <a:effectLst/>
                <a:latin typeface="Consolas" panose="020B0609020204030204" pitchFamily="49" charset="0"/>
              </a:rPr>
              <a:t>, paramName: </a:t>
            </a:r>
            <a:r>
              <a:rPr kumimoji="0" lang="en-US" altLang="en-US" sz="1000" b="0" i="0" u="none" strike="noStrike" cap="none" normalizeH="0" baseline="0" dirty="0" smtClean="0">
                <a:ln>
                  <a:noFill/>
                </a:ln>
                <a:solidFill>
                  <a:srgbClr val="569CD6"/>
                </a:solidFill>
                <a:effectLst/>
                <a:latin typeface="Consolas" panose="020B0609020204030204" pitchFamily="49" charset="0"/>
              </a:rPr>
              <a:t>nameof</a:t>
            </a:r>
            <a:r>
              <a:rPr kumimoji="0" lang="en-US" altLang="en-US" sz="1000" b="0" i="0" u="none" strike="noStrike" cap="none" normalizeH="0" baseline="0" dirty="0" smtClean="0">
                <a:ln>
                  <a:noFill/>
                </a:ln>
                <a:solidFill>
                  <a:srgbClr val="FAFCFE"/>
                </a:solidFill>
                <a:effectLst/>
                <a:latin typeface="Consolas" panose="020B0609020204030204" pitchFamily="49" charset="0"/>
              </a:rPr>
              <a:t>(name));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4EC9B0"/>
                </a:solidFill>
                <a:effectLst/>
                <a:latin typeface="Consolas" panose="020B0609020204030204" pitchFamily="49" charset="0"/>
              </a:rPr>
              <a:t>L</a:t>
            </a:r>
            <a:r>
              <a:rPr kumimoji="0" lang="en-US" altLang="en-US" sz="1000" b="0" i="0" u="none" strike="noStrike" cap="none" normalizeH="0" baseline="0" dirty="0" smtClean="0">
                <a:ln>
                  <a:noFill/>
                </a:ln>
                <a:solidFill>
                  <a:srgbClr val="4EC9B0"/>
                </a:solidFill>
                <a:effectLst/>
                <a:latin typeface="Consolas" panose="020B0609020204030204" pitchFamily="49" charset="0"/>
              </a:rPr>
              <a:t>ongRunningWorkImplementation</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lang="pl-PL" altLang="en-US" sz="1000" dirty="0">
              <a:solidFill>
                <a:srgbClr val="FAFCFE"/>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async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Task</a:t>
            </a:r>
            <a:r>
              <a:rPr kumimoji="0" lang="en-US" altLang="en-US" sz="1000" b="0" i="0" u="none" strike="noStrike" cap="none" normalizeH="0" baseline="0" dirty="0" smtClean="0">
                <a:ln>
                  <a:noFill/>
                </a:ln>
                <a:solidFill>
                  <a:srgbClr val="FAFCFE"/>
                </a:solidFill>
                <a:effectLst/>
                <a:latin typeface="Consolas" panose="020B0609020204030204" pitchFamily="49" charset="0"/>
              </a:rPr>
              <a:t>&lt;</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&gt; </a:t>
            </a:r>
            <a:r>
              <a:rPr lang="pl-PL" altLang="en-US" sz="1000" dirty="0">
                <a:solidFill>
                  <a:srgbClr val="4EC9B0"/>
                </a:solidFill>
                <a:latin typeface="Consolas" panose="020B0609020204030204" pitchFamily="49" charset="0"/>
              </a:rPr>
              <a:t>L</a:t>
            </a:r>
            <a:r>
              <a:rPr kumimoji="0" lang="en-US" altLang="en-US" sz="1000" b="0" i="0" u="none" strike="noStrike" cap="none" normalizeH="0" baseline="0" dirty="0" smtClean="0">
                <a:ln>
                  <a:noFill/>
                </a:ln>
                <a:solidFill>
                  <a:srgbClr val="4EC9B0"/>
                </a:solidFill>
                <a:effectLst/>
                <a:latin typeface="Consolas" panose="020B0609020204030204" pitchFamily="49" charset="0"/>
              </a:rPr>
              <a:t>ongRunningWorkImplementation</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var</a:t>
            </a:r>
            <a:r>
              <a:rPr kumimoji="0" lang="en-US" altLang="en-US" sz="1000" b="0" i="0" u="none" strike="noStrike" cap="none" normalizeH="0" baseline="0" dirty="0" smtClean="0">
                <a:ln>
                  <a:noFill/>
                </a:ln>
                <a:solidFill>
                  <a:srgbClr val="FAFCFE"/>
                </a:solidFill>
                <a:effectLst/>
                <a:latin typeface="Consolas" panose="020B0609020204030204" pitchFamily="49" charset="0"/>
              </a:rPr>
              <a:t> interimResult = </a:t>
            </a:r>
            <a:r>
              <a:rPr kumimoji="0" lang="en-US" altLang="en-US" sz="1000" b="0" i="0" u="none" strike="noStrike" cap="none" normalizeH="0" baseline="0" dirty="0" smtClean="0">
                <a:ln>
                  <a:noFill/>
                </a:ln>
                <a:solidFill>
                  <a:srgbClr val="569CD6"/>
                </a:solidFill>
                <a:effectLst/>
                <a:latin typeface="Consolas" panose="020B0609020204030204" pitchFamily="49" charset="0"/>
              </a:rPr>
              <a:t>await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effectLst/>
                <a:latin typeface="Consolas" panose="020B0609020204030204" pitchFamily="49" charset="0"/>
              </a:rPr>
              <a:t>FirstWork</a:t>
            </a:r>
            <a:r>
              <a:rPr kumimoji="0" lang="en-US" altLang="en-US" sz="1000" b="0" i="0" u="none" strike="noStrike" cap="none" normalizeH="0" baseline="0" dirty="0" smtClean="0">
                <a:ln>
                  <a:noFill/>
                </a:ln>
                <a:solidFill>
                  <a:srgbClr val="FAFCFE"/>
                </a:solidFill>
                <a:effectLst/>
                <a:latin typeface="Consolas" panose="020B0609020204030204" pitchFamily="49" charset="0"/>
              </a:rPr>
              <a:t>(address);</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var</a:t>
            </a:r>
            <a:r>
              <a:rPr kumimoji="0" lang="en-US" altLang="en-US" sz="1000" b="0" i="0" u="none" strike="noStrike" cap="none" normalizeH="0" baseline="0" dirty="0" smtClean="0">
                <a:ln>
                  <a:noFill/>
                </a:ln>
                <a:solidFill>
                  <a:srgbClr val="FAFCFE"/>
                </a:solidFill>
                <a:effectLst/>
                <a:latin typeface="Consolas" panose="020B0609020204030204" pitchFamily="49" charset="0"/>
              </a:rPr>
              <a:t> secondResult = </a:t>
            </a:r>
            <a:r>
              <a:rPr kumimoji="0" lang="en-US" altLang="en-US" sz="1000" b="0" i="0" u="none" strike="noStrike" cap="none" normalizeH="0" baseline="0" dirty="0" smtClean="0">
                <a:ln>
                  <a:noFill/>
                </a:ln>
                <a:solidFill>
                  <a:srgbClr val="569CD6"/>
                </a:solidFill>
                <a:effectLst/>
                <a:latin typeface="Consolas" panose="020B0609020204030204" pitchFamily="49" charset="0"/>
              </a:rPr>
              <a:t>await</a:t>
            </a:r>
            <a:r>
              <a:rPr kumimoji="0" lang="en-US" altLang="en-US" sz="1000" b="0" i="0" u="none" strike="noStrike" cap="none" normalizeH="0" baseline="0" dirty="0" smtClean="0">
                <a:ln>
                  <a:noFill/>
                </a:ln>
                <a:solidFill>
                  <a:srgbClr val="FAFCFE"/>
                </a:solidFill>
                <a:effectLst/>
                <a:latin typeface="Consolas" panose="020B0609020204030204" pitchFamily="49" charset="0"/>
              </a:rPr>
              <a:t> SecondStep(index, name);</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CE9178"/>
                </a:solidFill>
                <a:effectLst/>
                <a:latin typeface="Consolas" panose="020B0609020204030204" pitchFamily="49" charset="0"/>
              </a:rPr>
              <a:t>$"The results are {interimResult} and {secondResult}. Enjoy."</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5455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a:t>
            </a:r>
            <a:r>
              <a:rPr lang="pl-PL" dirty="0"/>
              <a:t>NET Architectural Components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8612" y="1371600"/>
            <a:ext cx="8686800" cy="4985312"/>
          </a:xfrm>
          <a:prstGeom prst="rect">
            <a:avLst/>
          </a:prstGeom>
        </p:spPr>
      </p:pic>
    </p:spTree>
    <p:extLst>
      <p:ext uri="{BB962C8B-B14F-4D97-AF65-F5344CB8AC3E}">
        <p14:creationId xmlns:p14="http://schemas.microsoft.com/office/powerpoint/2010/main" val="1254504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10134601" cy="838200"/>
          </a:xfrm>
        </p:spPr>
        <p:txBody>
          <a:bodyPr>
            <a:normAutofit/>
          </a:bodyPr>
          <a:lstStyle/>
          <a:p>
            <a:r>
              <a:rPr lang="en-US" dirty="0" smtClean="0"/>
              <a:t>Local </a:t>
            </a:r>
            <a:r>
              <a:rPr lang="en-US" dirty="0"/>
              <a:t>functions compared to Lambda expressions</a:t>
            </a:r>
          </a:p>
        </p:txBody>
      </p:sp>
      <p:sp>
        <p:nvSpPr>
          <p:cNvPr id="21" name="Content Placeholder 2"/>
          <p:cNvSpPr txBox="1">
            <a:spLocks/>
          </p:cNvSpPr>
          <p:nvPr/>
        </p:nvSpPr>
        <p:spPr>
          <a:xfrm>
            <a:off x="760411" y="1893332"/>
            <a:ext cx="10363201" cy="1764268"/>
          </a:xfrm>
          <a:prstGeom prst="rect">
            <a:avLst/>
          </a:prstGeom>
        </p:spPr>
        <p:txBody>
          <a:bodyPr vert="horz" lIns="91440" tIns="45720" rIns="91440" bIns="45720" rtlCol="0">
            <a:normAutofit lnSpcReduction="10000"/>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en-US" sz="1600" dirty="0" smtClean="0"/>
              <a:t>For </a:t>
            </a:r>
            <a:r>
              <a:rPr lang="en-US" sz="1600" dirty="0"/>
              <a:t>lambda expressions, the compiler must create an anonymous class and an instance of that class to store any variables captured by the </a:t>
            </a:r>
            <a:r>
              <a:rPr lang="en-US" sz="1600" dirty="0" smtClean="0"/>
              <a:t>closure.</a:t>
            </a:r>
            <a:endParaRPr lang="pl-PL" sz="1600" dirty="0" smtClean="0"/>
          </a:p>
          <a:p>
            <a:pPr marL="285750" indent="-285750"/>
            <a:r>
              <a:rPr lang="en-US" sz="1600" dirty="0" smtClean="0"/>
              <a:t>Lambda </a:t>
            </a:r>
            <a:r>
              <a:rPr lang="en-US" sz="1600" dirty="0"/>
              <a:t>expressions are implemented by instantiating a delegate (extra memory allocation) and invoking that </a:t>
            </a:r>
            <a:r>
              <a:rPr lang="en-US" sz="1600" dirty="0" smtClean="0"/>
              <a:t>delegate.</a:t>
            </a:r>
            <a:endParaRPr lang="pl-PL" sz="1600" dirty="0" smtClean="0"/>
          </a:p>
          <a:p>
            <a:pPr marL="285750" indent="-285750"/>
            <a:r>
              <a:rPr lang="en-US" sz="1600" dirty="0" smtClean="0"/>
              <a:t>Lambda </a:t>
            </a:r>
            <a:r>
              <a:rPr lang="en-US" sz="1600" dirty="0"/>
              <a:t>expressions must be declared before they are defined. This means local functions are easier to use in recursive </a:t>
            </a:r>
            <a:r>
              <a:rPr lang="en-US" sz="1600" dirty="0" smtClean="0"/>
              <a:t>algorithms</a:t>
            </a:r>
            <a:r>
              <a:rPr lang="pl-PL" sz="1600" dirty="0" smtClean="0"/>
              <a:t>.</a:t>
            </a:r>
          </a:p>
          <a:p>
            <a:pPr marL="285750" indent="-285750"/>
            <a:endParaRPr lang="pl-PL" dirty="0" smtClean="0"/>
          </a:p>
        </p:txBody>
      </p:sp>
      <p:sp>
        <p:nvSpPr>
          <p:cNvPr id="4" name="Rectangle 3"/>
          <p:cNvSpPr/>
          <p:nvPr/>
        </p:nvSpPr>
        <p:spPr>
          <a:xfrm>
            <a:off x="760411" y="1371600"/>
            <a:ext cx="10778646" cy="369332"/>
          </a:xfrm>
          <a:prstGeom prst="rect">
            <a:avLst/>
          </a:prstGeom>
        </p:spPr>
        <p:txBody>
          <a:bodyPr wrap="square">
            <a:spAutoFit/>
          </a:bodyPr>
          <a:lstStyle/>
          <a:p>
            <a:r>
              <a:rPr lang="pl-PL" dirty="0" smtClean="0"/>
              <a:t>T</a:t>
            </a:r>
            <a:r>
              <a:rPr lang="en-US" dirty="0" smtClean="0"/>
              <a:t>here </a:t>
            </a:r>
            <a:r>
              <a:rPr lang="en-US" dirty="0"/>
              <a:t>are a number of reasons to prefer using local functions instead of defining and calling lambda </a:t>
            </a:r>
            <a:r>
              <a:rPr lang="en-US" dirty="0" smtClean="0"/>
              <a:t>expressions</a:t>
            </a:r>
            <a:r>
              <a:rPr lang="pl-PL" dirty="0" smtClean="0"/>
              <a:t>:</a:t>
            </a:r>
            <a:endParaRPr lang="en-US" dirty="0"/>
          </a:p>
        </p:txBody>
      </p:sp>
      <p:sp>
        <p:nvSpPr>
          <p:cNvPr id="5" name="Rectangle 1"/>
          <p:cNvSpPr>
            <a:spLocks noChangeArrowheads="1"/>
          </p:cNvSpPr>
          <p:nvPr/>
        </p:nvSpPr>
        <p:spPr bwMode="auto">
          <a:xfrm>
            <a:off x="1141412" y="3810000"/>
            <a:ext cx="6532558" cy="2446824"/>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static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LocalFunctionFactorial</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n)</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lang="pl-PL" altLang="en-US" sz="1000" dirty="0" smtClean="0">
                <a:solidFill>
                  <a:srgbClr val="4EC9B0"/>
                </a:solidFill>
                <a:latin typeface="Consolas" panose="020B0609020204030204" pitchFamily="49" charset="0"/>
              </a:rPr>
              <a:t>N</a:t>
            </a:r>
            <a:r>
              <a:rPr kumimoji="0" lang="en-US" altLang="en-US" sz="1000" b="0" i="0" u="none" strike="noStrike" cap="none" normalizeH="0" baseline="0" dirty="0" smtClean="0">
                <a:ln>
                  <a:noFill/>
                </a:ln>
                <a:solidFill>
                  <a:srgbClr val="4EC9B0"/>
                </a:solidFill>
                <a:effectLst/>
                <a:latin typeface="Consolas" panose="020B0609020204030204" pitchFamily="49" charset="0"/>
              </a:rPr>
              <a:t>thFactorial</a:t>
            </a:r>
            <a:r>
              <a:rPr kumimoji="0" lang="en-US" altLang="en-US" sz="1000" b="0" i="0" u="none" strike="noStrike" cap="none" normalizeH="0" baseline="0" dirty="0" smtClean="0">
                <a:ln>
                  <a:noFill/>
                </a:ln>
                <a:solidFill>
                  <a:srgbClr val="FAFCFE"/>
                </a:solidFill>
                <a:effectLst/>
                <a:latin typeface="Consolas" panose="020B0609020204030204" pitchFamily="49" charset="0"/>
              </a:rPr>
              <a:t>(n);</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4EC9B0"/>
                </a:solidFill>
                <a:effectLst/>
                <a:latin typeface="Consolas" panose="020B0609020204030204" pitchFamily="49" charset="0"/>
              </a:rPr>
              <a:t>Nt</a:t>
            </a:r>
            <a:r>
              <a:rPr kumimoji="0" lang="en-US" altLang="en-US" sz="1000" b="0" i="0" u="none" strike="noStrike" cap="none" normalizeH="0" baseline="0" dirty="0" smtClean="0">
                <a:ln>
                  <a:noFill/>
                </a:ln>
                <a:solidFill>
                  <a:srgbClr val="4EC9B0"/>
                </a:solidFill>
                <a:effectLst/>
                <a:latin typeface="Consolas" panose="020B0609020204030204" pitchFamily="49" charset="0"/>
              </a:rPr>
              <a:t>hFactorial</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number) =&gt; (number &lt; </a:t>
            </a:r>
            <a:r>
              <a:rPr kumimoji="0" lang="en-US" altLang="en-US" sz="1000" b="0" i="0" u="none" strike="noStrike" cap="none" normalizeH="0" baseline="0" dirty="0" smtClean="0">
                <a:ln>
                  <a:noFill/>
                </a:ln>
                <a:solidFill>
                  <a:srgbClr val="B5CEA8"/>
                </a:solidFill>
                <a:effectLst/>
                <a:latin typeface="Consolas" panose="020B0609020204030204" pitchFamily="49" charset="0"/>
              </a:rPr>
              <a:t>2</a:t>
            </a:r>
            <a:r>
              <a:rPr kumimoji="0" lang="en-US" altLang="en-US" sz="1000" b="0" i="0" u="none" strike="noStrike" cap="none" normalizeH="0" baseline="0" dirty="0" smtClean="0">
                <a:ln>
                  <a:noFill/>
                </a:ln>
                <a:solidFill>
                  <a:srgbClr val="FAFCFE"/>
                </a:solidFill>
                <a:effectLst/>
                <a:latin typeface="Consolas" panose="020B0609020204030204" pitchFamily="49" charset="0"/>
              </a:rPr>
              <a:t>) ? </a:t>
            </a:r>
            <a:r>
              <a:rPr kumimoji="0" lang="en-US" altLang="en-US" sz="1000" b="0" i="0" u="none" strike="noStrike" cap="none" normalizeH="0" baseline="0" dirty="0" smtClean="0">
                <a:ln>
                  <a:noFill/>
                </a:ln>
                <a:solidFill>
                  <a:srgbClr val="B5CEA8"/>
                </a:solidFill>
                <a:effectLst/>
                <a:latin typeface="Consolas" panose="020B0609020204030204" pitchFamily="49" charset="0"/>
              </a:rPr>
              <a:t>1</a:t>
            </a:r>
            <a:r>
              <a:rPr kumimoji="0" lang="en-US" altLang="en-US" sz="1000" b="0" i="0" u="none" strike="noStrike" cap="none" normalizeH="0" baseline="0" dirty="0" smtClean="0">
                <a:ln>
                  <a:noFill/>
                </a:ln>
                <a:solidFill>
                  <a:srgbClr val="FAFCFE"/>
                </a:solidFill>
                <a:effectLst/>
                <a:latin typeface="Consolas" panose="020B0609020204030204" pitchFamily="49" charset="0"/>
              </a:rPr>
              <a:t> : number * </a:t>
            </a:r>
            <a:r>
              <a:rPr kumimoji="0" lang="pl-PL" altLang="en-US" sz="1000" b="0" i="0" u="none" strike="noStrike" cap="none" normalizeH="0" baseline="0" dirty="0" smtClean="0">
                <a:ln>
                  <a:noFill/>
                </a:ln>
                <a:solidFill>
                  <a:srgbClr val="4EC9B0"/>
                </a:solidFill>
                <a:effectLst/>
                <a:latin typeface="Consolas" panose="020B0609020204030204" pitchFamily="49" charset="0"/>
              </a:rPr>
              <a:t>Nt</a:t>
            </a:r>
            <a:r>
              <a:rPr kumimoji="0" lang="en-US" altLang="en-US" sz="1000" b="0" i="0" u="none" strike="noStrike" cap="none" normalizeH="0" baseline="0" dirty="0" smtClean="0">
                <a:ln>
                  <a:noFill/>
                </a:ln>
                <a:solidFill>
                  <a:srgbClr val="4EC9B0"/>
                </a:solidFill>
                <a:effectLst/>
                <a:latin typeface="Consolas" panose="020B0609020204030204" pitchFamily="49" charset="0"/>
              </a:rPr>
              <a:t>hFactorial</a:t>
            </a:r>
            <a:r>
              <a:rPr kumimoji="0" lang="en-US" altLang="en-US" sz="1000" b="0" i="0" u="none" strike="noStrike" cap="none" normalizeH="0" baseline="0" dirty="0" smtClean="0">
                <a:ln>
                  <a:noFill/>
                </a:ln>
                <a:solidFill>
                  <a:srgbClr val="FAFCFE"/>
                </a:solidFill>
                <a:effectLst/>
                <a:latin typeface="Consolas" panose="020B0609020204030204" pitchFamily="49" charset="0"/>
              </a:rPr>
              <a:t>(number - </a:t>
            </a:r>
            <a:r>
              <a:rPr kumimoji="0" lang="en-US" altLang="en-US" sz="1000" b="0" i="0" u="none" strike="noStrike" cap="none" normalizeH="0" baseline="0" dirty="0" smtClean="0">
                <a:ln>
                  <a:noFill/>
                </a:ln>
                <a:solidFill>
                  <a:srgbClr val="B5CEA8"/>
                </a:solidFill>
                <a:effectLst/>
                <a:latin typeface="Consolas" panose="020B0609020204030204" pitchFamily="49" charset="0"/>
              </a:rPr>
              <a:t>1</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pl-PL" altLang="en-US" sz="700" b="0" i="0" u="none" strike="noStrike" cap="none" normalizeH="0" baseline="0" dirty="0" smtClean="0">
              <a:ln>
                <a:noFill/>
              </a:ln>
              <a:solidFill>
                <a:schemeClr val="tx1"/>
              </a:solidFill>
              <a:effectLst/>
            </a:endParaRPr>
          </a:p>
          <a:p>
            <a:pPr lvl="0" eaLnBrk="0" fontAlgn="base" hangingPunct="0">
              <a:spcBef>
                <a:spcPct val="0"/>
              </a:spcBef>
              <a:spcAft>
                <a:spcPct val="0"/>
              </a:spcAft>
            </a:pPr>
            <a:endParaRPr lang="pl-PL" altLang="en-US" sz="700" dirty="0">
              <a:latin typeface="Consolas" panose="020B0609020204030204" pitchFamily="49" charset="0"/>
            </a:endParaRPr>
          </a:p>
          <a:p>
            <a:pPr lvl="0" eaLnBrk="0" fontAlgn="base" hangingPunct="0">
              <a:spcBef>
                <a:spcPct val="0"/>
              </a:spcBef>
              <a:spcAft>
                <a:spcPct val="0"/>
              </a:spcAft>
            </a:pPr>
            <a:r>
              <a:rPr lang="en-US" altLang="en-US" sz="1000" dirty="0" smtClean="0">
                <a:solidFill>
                  <a:srgbClr val="569CD6"/>
                </a:solidFill>
                <a:latin typeface="Consolas" panose="020B0609020204030204" pitchFamily="49" charset="0"/>
              </a:rPr>
              <a:t>public</a:t>
            </a:r>
            <a:r>
              <a:rPr lang="en-US" altLang="en-US" sz="1000" dirty="0" smtClean="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static</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int</a:t>
            </a:r>
            <a:r>
              <a:rPr lang="en-US" altLang="en-US" sz="1000" dirty="0">
                <a:solidFill>
                  <a:srgbClr val="FAFCFE"/>
                </a:solidFill>
                <a:latin typeface="Consolas" panose="020B0609020204030204" pitchFamily="49" charset="0"/>
              </a:rPr>
              <a:t> </a:t>
            </a:r>
            <a:r>
              <a:rPr lang="en-US" altLang="en-US" sz="1000" dirty="0">
                <a:solidFill>
                  <a:srgbClr val="4EC9B0"/>
                </a:solidFill>
                <a:latin typeface="Consolas" panose="020B0609020204030204" pitchFamily="49" charset="0"/>
              </a:rPr>
              <a:t>LambdaFactorial</a:t>
            </a:r>
            <a:r>
              <a:rPr lang="en-US" altLang="en-US" sz="1000" dirty="0">
                <a:solidFill>
                  <a:srgbClr val="FAFCFE"/>
                </a:solidFill>
                <a:latin typeface="Consolas" panose="020B0609020204030204" pitchFamily="49" charset="0"/>
              </a:rPr>
              <a:t>(</a:t>
            </a:r>
            <a:r>
              <a:rPr lang="en-US" altLang="en-US" sz="1000" dirty="0">
                <a:solidFill>
                  <a:srgbClr val="569CD6"/>
                </a:solidFill>
                <a:latin typeface="Consolas" panose="020B0609020204030204" pitchFamily="49" charset="0"/>
              </a:rPr>
              <a:t>int</a:t>
            </a:r>
            <a:r>
              <a:rPr lang="en-US" altLang="en-US" sz="1000" dirty="0">
                <a:solidFill>
                  <a:srgbClr val="FAFCFE"/>
                </a:solidFill>
                <a:latin typeface="Consolas" panose="020B0609020204030204" pitchFamily="49" charset="0"/>
              </a:rPr>
              <a:t> n)</a:t>
            </a:r>
            <a:endParaRPr lang="pl-PL" altLang="en-US" sz="1000" dirty="0">
              <a:solidFill>
                <a:srgbClr val="FAFCFE"/>
              </a:solidFill>
              <a:latin typeface="Consolas" panose="020B0609020204030204" pitchFamily="49" charset="0"/>
            </a:endParaRPr>
          </a:p>
          <a:p>
            <a:pPr lvl="0" eaLnBrk="0" fontAlgn="base" hangingPunct="0">
              <a:spcBef>
                <a:spcPct val="0"/>
              </a:spcBef>
              <a:spcAft>
                <a:spcPct val="0"/>
              </a:spcAft>
            </a:pPr>
            <a:r>
              <a:rPr lang="en-US" altLang="en-US" sz="1000" dirty="0">
                <a:solidFill>
                  <a:srgbClr val="FAFCFE"/>
                </a:solidFill>
                <a:latin typeface="Consolas" panose="020B0609020204030204" pitchFamily="49" charset="0"/>
              </a:rPr>
              <a:t>{</a:t>
            </a:r>
            <a:endParaRPr lang="pl-PL" altLang="en-US" sz="1000" dirty="0">
              <a:solidFill>
                <a:srgbClr val="FAFCFE"/>
              </a:solidFill>
              <a:latin typeface="Consolas" panose="020B0609020204030204" pitchFamily="49" charset="0"/>
            </a:endParaRPr>
          </a:p>
          <a:p>
            <a:pPr lvl="0" eaLnBrk="0" fontAlgn="base" hangingPunct="0">
              <a:spcBef>
                <a:spcPct val="0"/>
              </a:spcBef>
              <a:spcAft>
                <a:spcPct val="0"/>
              </a:spcAft>
            </a:pPr>
            <a:r>
              <a:rPr lang="pl-PL" altLang="en-US" sz="1000" dirty="0">
                <a:solidFill>
                  <a:srgbClr val="FAFCFE"/>
                </a:solidFill>
                <a:latin typeface="Consolas" panose="020B0609020204030204" pitchFamily="49" charset="0"/>
              </a:rPr>
              <a:t>   </a:t>
            </a:r>
            <a:r>
              <a:rPr lang="en-US" altLang="en-US" sz="1000" dirty="0">
                <a:solidFill>
                  <a:srgbClr val="FAFCFE"/>
                </a:solidFill>
                <a:latin typeface="Consolas" panose="020B0609020204030204" pitchFamily="49" charset="0"/>
              </a:rPr>
              <a:t>Func&lt;</a:t>
            </a:r>
            <a:r>
              <a:rPr lang="en-US" altLang="en-US" sz="1000" dirty="0">
                <a:solidFill>
                  <a:srgbClr val="569CD6"/>
                </a:solidFill>
                <a:latin typeface="Consolas" panose="020B0609020204030204" pitchFamily="49" charset="0"/>
              </a:rPr>
              <a:t>int</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int</a:t>
            </a:r>
            <a:r>
              <a:rPr lang="en-US" altLang="en-US" sz="1000" dirty="0">
                <a:solidFill>
                  <a:srgbClr val="FAFCFE"/>
                </a:solidFill>
                <a:latin typeface="Consolas" panose="020B0609020204030204" pitchFamily="49" charset="0"/>
              </a:rPr>
              <a:t>&gt; nthFactorial = </a:t>
            </a:r>
            <a:r>
              <a:rPr lang="en-US" altLang="en-US" sz="1000" dirty="0">
                <a:solidFill>
                  <a:srgbClr val="569CD6"/>
                </a:solidFill>
                <a:latin typeface="Consolas" panose="020B0609020204030204" pitchFamily="49" charset="0"/>
              </a:rPr>
              <a:t>default</a:t>
            </a:r>
            <a:r>
              <a:rPr lang="en-US" altLang="en-US" sz="1000" dirty="0">
                <a:solidFill>
                  <a:srgbClr val="FAFCFE"/>
                </a:solidFill>
                <a:latin typeface="Consolas" panose="020B0609020204030204" pitchFamily="49" charset="0"/>
              </a:rPr>
              <a:t>(Func&lt;</a:t>
            </a:r>
            <a:r>
              <a:rPr lang="en-US" altLang="en-US" sz="1000" dirty="0">
                <a:solidFill>
                  <a:srgbClr val="569CD6"/>
                </a:solidFill>
                <a:latin typeface="Consolas" panose="020B0609020204030204" pitchFamily="49" charset="0"/>
              </a:rPr>
              <a:t>int</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int</a:t>
            </a:r>
            <a:r>
              <a:rPr lang="en-US" altLang="en-US" sz="1000" dirty="0">
                <a:solidFill>
                  <a:srgbClr val="FAFCFE"/>
                </a:solidFill>
                <a:latin typeface="Consolas" panose="020B0609020204030204" pitchFamily="49" charset="0"/>
              </a:rPr>
              <a:t>&gt;);</a:t>
            </a:r>
            <a:endParaRPr lang="pl-PL" altLang="en-US" sz="1000" dirty="0">
              <a:solidFill>
                <a:srgbClr val="FAFCFE"/>
              </a:solidFill>
              <a:latin typeface="Consolas" panose="020B0609020204030204" pitchFamily="49" charset="0"/>
            </a:endParaRPr>
          </a:p>
          <a:p>
            <a:pPr lvl="0" eaLnBrk="0" fontAlgn="base" hangingPunct="0">
              <a:spcBef>
                <a:spcPct val="0"/>
              </a:spcBef>
              <a:spcAft>
                <a:spcPct val="0"/>
              </a:spcAft>
            </a:pPr>
            <a:endParaRPr lang="pl-PL" altLang="en-US" sz="1000" dirty="0">
              <a:solidFill>
                <a:srgbClr val="FAFCFE"/>
              </a:solidFill>
              <a:latin typeface="Consolas" panose="020B0609020204030204" pitchFamily="49" charset="0"/>
            </a:endParaRPr>
          </a:p>
          <a:p>
            <a:pPr lvl="0" eaLnBrk="0" fontAlgn="base" hangingPunct="0">
              <a:spcBef>
                <a:spcPct val="0"/>
              </a:spcBef>
              <a:spcAft>
                <a:spcPct val="0"/>
              </a:spcAft>
            </a:pPr>
            <a:r>
              <a:rPr lang="pl-PL" altLang="en-US" sz="1000" dirty="0">
                <a:solidFill>
                  <a:srgbClr val="FAFCFE"/>
                </a:solidFill>
                <a:latin typeface="Consolas" panose="020B0609020204030204" pitchFamily="49" charset="0"/>
              </a:rPr>
              <a:t>   </a:t>
            </a:r>
            <a:r>
              <a:rPr lang="en-US" altLang="en-US" sz="1000" dirty="0">
                <a:solidFill>
                  <a:srgbClr val="FAFCFE"/>
                </a:solidFill>
                <a:latin typeface="Consolas" panose="020B0609020204030204" pitchFamily="49" charset="0"/>
              </a:rPr>
              <a:t>nthFactorial = (number) =&gt; (number &lt; </a:t>
            </a:r>
            <a:r>
              <a:rPr lang="en-US" altLang="en-US" sz="1000" dirty="0">
                <a:solidFill>
                  <a:srgbClr val="B5CEA8"/>
                </a:solidFill>
                <a:latin typeface="Consolas" panose="020B0609020204030204" pitchFamily="49" charset="0"/>
              </a:rPr>
              <a:t>2</a:t>
            </a:r>
            <a:r>
              <a:rPr lang="en-US" altLang="en-US" sz="1000" dirty="0">
                <a:solidFill>
                  <a:srgbClr val="FAFCFE"/>
                </a:solidFill>
                <a:latin typeface="Consolas" panose="020B0609020204030204" pitchFamily="49" charset="0"/>
              </a:rPr>
              <a:t>) ? </a:t>
            </a:r>
            <a:r>
              <a:rPr lang="en-US" altLang="en-US" sz="1000" dirty="0">
                <a:solidFill>
                  <a:srgbClr val="B5CEA8"/>
                </a:solidFill>
                <a:latin typeface="Consolas" panose="020B0609020204030204" pitchFamily="49" charset="0"/>
              </a:rPr>
              <a:t>1</a:t>
            </a:r>
            <a:r>
              <a:rPr lang="en-US" altLang="en-US" sz="1000" dirty="0">
                <a:solidFill>
                  <a:srgbClr val="FAFCFE"/>
                </a:solidFill>
                <a:latin typeface="Consolas" panose="020B0609020204030204" pitchFamily="49" charset="0"/>
              </a:rPr>
              <a:t> : number * nthFactorial(number - </a:t>
            </a:r>
            <a:r>
              <a:rPr lang="en-US" altLang="en-US" sz="1000" dirty="0">
                <a:solidFill>
                  <a:srgbClr val="B5CEA8"/>
                </a:solidFill>
                <a:latin typeface="Consolas" panose="020B0609020204030204" pitchFamily="49" charset="0"/>
              </a:rPr>
              <a:t>1</a:t>
            </a:r>
            <a:r>
              <a:rPr lang="en-US" altLang="en-US" sz="1000" dirty="0">
                <a:solidFill>
                  <a:srgbClr val="FAFCFE"/>
                </a:solidFill>
                <a:latin typeface="Consolas" panose="020B0609020204030204" pitchFamily="49" charset="0"/>
              </a:rPr>
              <a:t>);</a:t>
            </a:r>
            <a:endParaRPr lang="pl-PL" altLang="en-US" sz="1000" dirty="0">
              <a:solidFill>
                <a:srgbClr val="FAFCFE"/>
              </a:solidFill>
              <a:latin typeface="Consolas" panose="020B0609020204030204" pitchFamily="49" charset="0"/>
            </a:endParaRPr>
          </a:p>
          <a:p>
            <a:pPr lvl="0" eaLnBrk="0" fontAlgn="base" hangingPunct="0">
              <a:spcBef>
                <a:spcPct val="0"/>
              </a:spcBef>
              <a:spcAft>
                <a:spcPct val="0"/>
              </a:spcAft>
            </a:pPr>
            <a:endParaRPr lang="pl-PL" altLang="en-US" sz="1000" dirty="0">
              <a:solidFill>
                <a:srgbClr val="FAFCFE"/>
              </a:solidFill>
              <a:latin typeface="Consolas" panose="020B0609020204030204" pitchFamily="49" charset="0"/>
            </a:endParaRPr>
          </a:p>
          <a:p>
            <a:pPr lvl="0" eaLnBrk="0" fontAlgn="base" hangingPunct="0">
              <a:spcBef>
                <a:spcPct val="0"/>
              </a:spcBef>
              <a:spcAft>
                <a:spcPct val="0"/>
              </a:spcAft>
            </a:pPr>
            <a:r>
              <a:rPr lang="pl-PL"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return</a:t>
            </a:r>
            <a:r>
              <a:rPr lang="en-US" altLang="en-US" sz="1000" dirty="0">
                <a:solidFill>
                  <a:srgbClr val="FAFCFE"/>
                </a:solidFill>
                <a:latin typeface="Consolas" panose="020B0609020204030204" pitchFamily="49" charset="0"/>
              </a:rPr>
              <a:t> nthFactorial(n);</a:t>
            </a:r>
            <a:endParaRPr lang="pl-PL" altLang="en-US" sz="1000" dirty="0">
              <a:solidFill>
                <a:srgbClr val="FAFCFE"/>
              </a:solidFill>
              <a:latin typeface="Consolas" panose="020B0609020204030204" pitchFamily="49" charset="0"/>
            </a:endParaRPr>
          </a:p>
          <a:p>
            <a:pPr lvl="0" eaLnBrk="0" fontAlgn="base" hangingPunct="0">
              <a:spcBef>
                <a:spcPct val="0"/>
              </a:spcBef>
              <a:spcAft>
                <a:spcPct val="0"/>
              </a:spcAft>
            </a:pPr>
            <a:r>
              <a:rPr lang="en-US" altLang="en-US" sz="1000" dirty="0">
                <a:solidFill>
                  <a:srgbClr val="FAFCFE"/>
                </a:solidFill>
                <a:latin typeface="Consolas" panose="020B0609020204030204" pitchFamily="49" charset="0"/>
              </a:rPr>
              <a:t>}</a:t>
            </a:r>
            <a:r>
              <a:rPr lang="en-US" altLang="en-US" sz="1000" dirty="0">
                <a:latin typeface="Consolas" panose="020B0609020204030204" pitchFamily="49" charset="0"/>
              </a:rPr>
              <a:t> </a:t>
            </a:r>
          </a:p>
        </p:txBody>
      </p:sp>
    </p:spTree>
    <p:extLst>
      <p:ext uri="{BB962C8B-B14F-4D97-AF65-F5344CB8AC3E}">
        <p14:creationId xmlns:p14="http://schemas.microsoft.com/office/powerpoint/2010/main" val="2114172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More </a:t>
            </a:r>
            <a:r>
              <a:rPr lang="pl-PL" dirty="0"/>
              <a:t>expression-bodied members</a:t>
            </a:r>
            <a:endParaRPr lang="en-US" dirty="0"/>
          </a:p>
        </p:txBody>
      </p:sp>
      <p:sp>
        <p:nvSpPr>
          <p:cNvPr id="6" name="Rectangle 1"/>
          <p:cNvSpPr>
            <a:spLocks noChangeArrowheads="1"/>
          </p:cNvSpPr>
          <p:nvPr/>
        </p:nvSpPr>
        <p:spPr bwMode="auto">
          <a:xfrm>
            <a:off x="836612" y="1447800"/>
            <a:ext cx="5051383" cy="2339102"/>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7A64A"/>
                </a:solidFill>
                <a:effectLst/>
                <a:latin typeface="Consolas" panose="020B0609020204030204" pitchFamily="49" charset="0"/>
              </a:rPr>
              <a:t>// Expression-bodied constructor</a:t>
            </a:r>
            <a:endParaRPr lang="pl-PL" altLang="en-US" sz="1000" dirty="0">
              <a:solidFill>
                <a:srgbClr val="FAFCFE"/>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ExpressionMembersExample</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label) =&gt; </a:t>
            </a:r>
            <a:r>
              <a:rPr kumimoji="0" lang="en-US" altLang="en-US" sz="1000" b="0" i="0" u="none" strike="noStrike" cap="none" normalizeH="0" baseline="0" dirty="0" smtClean="0">
                <a:ln>
                  <a:noFill/>
                </a:ln>
                <a:solidFill>
                  <a:srgbClr val="569CD6"/>
                </a:solidFill>
                <a:effectLst/>
                <a:latin typeface="Consolas" panose="020B0609020204030204" pitchFamily="49" charset="0"/>
              </a:rPr>
              <a:t>this</a:t>
            </a:r>
            <a:r>
              <a:rPr kumimoji="0" lang="en-US" altLang="en-US" sz="1000" b="0" i="0" u="none" strike="noStrike" cap="none" normalizeH="0" baseline="0" dirty="0" smtClean="0">
                <a:ln>
                  <a:noFill/>
                </a:ln>
                <a:solidFill>
                  <a:srgbClr val="FAFCFE"/>
                </a:solidFill>
                <a:effectLst/>
                <a:latin typeface="Consolas" panose="020B0609020204030204" pitchFamily="49" charset="0"/>
              </a:rPr>
              <a:t>.Label = label;</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pl-PL" altLang="en-US" sz="1000" dirty="0">
              <a:solidFill>
                <a:srgbClr val="FAFCFE"/>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7A64A"/>
                </a:solidFill>
                <a:effectLst/>
                <a:latin typeface="Consolas" panose="020B0609020204030204" pitchFamily="49" charset="0"/>
              </a:rPr>
              <a:t>// Expression-bodied </a:t>
            </a:r>
            <a:r>
              <a:rPr kumimoji="0" lang="en-US" altLang="en-US" sz="1000" b="0" i="0" u="none" strike="noStrike" cap="none" normalizeH="0" baseline="0" dirty="0" smtClean="0">
                <a:ln>
                  <a:noFill/>
                </a:ln>
                <a:solidFill>
                  <a:srgbClr val="57A64A"/>
                </a:solidFill>
                <a:effectLst/>
                <a:latin typeface="Consolas" panose="020B0609020204030204" pitchFamily="49" charset="0"/>
              </a:rPr>
              <a:t>finalizer</a:t>
            </a:r>
            <a:endParaRPr lang="pl-PL" altLang="en-US" sz="1000" dirty="0">
              <a:solidFill>
                <a:srgbClr val="FAFCFE"/>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4EC9B0"/>
                </a:solidFill>
                <a:effectLst/>
                <a:latin typeface="Consolas" panose="020B0609020204030204" pitchFamily="49" charset="0"/>
              </a:rPr>
              <a:t>ExpressionMembersExample</a:t>
            </a:r>
            <a:r>
              <a:rPr kumimoji="0" lang="en-US" altLang="en-US" sz="1000" b="0" i="0" u="none" strike="noStrike" cap="none" normalizeH="0" baseline="0" dirty="0" smtClean="0">
                <a:ln>
                  <a:noFill/>
                </a:ln>
                <a:solidFill>
                  <a:srgbClr val="FAFCFE"/>
                </a:solidFill>
                <a:effectLst/>
                <a:latin typeface="Consolas" panose="020B0609020204030204" pitchFamily="49" charset="0"/>
              </a:rPr>
              <a:t>() =&gt; </a:t>
            </a:r>
            <a:r>
              <a:rPr kumimoji="0" lang="en-US" altLang="en-US" sz="1000" b="0" i="0" u="none" strike="noStrike" cap="none" normalizeH="0" baseline="0" dirty="0" smtClean="0">
                <a:ln>
                  <a:noFill/>
                </a:ln>
                <a:solidFill>
                  <a:srgbClr val="4EC9B0"/>
                </a:solidFill>
                <a:effectLst/>
                <a:latin typeface="Consolas" panose="020B0609020204030204" pitchFamily="49" charset="0"/>
              </a:rPr>
              <a:t>Console</a:t>
            </a:r>
            <a:r>
              <a:rPr kumimoji="0" lang="en-US" altLang="en-US" sz="1000" b="0" i="0" u="none" strike="noStrike" cap="none" normalizeH="0" baseline="0" dirty="0" smtClean="0">
                <a:ln>
                  <a:noFill/>
                </a:ln>
                <a:solidFill>
                  <a:srgbClr val="FAFCFE"/>
                </a:solidFill>
                <a:effectLst/>
                <a:latin typeface="Consolas" panose="020B0609020204030204" pitchFamily="49" charset="0"/>
              </a:rPr>
              <a:t>.Error.WriteLine(</a:t>
            </a:r>
            <a:r>
              <a:rPr kumimoji="0" lang="en-US" altLang="en-US" sz="1000" b="0" i="0" u="none" strike="noStrike" cap="none" normalizeH="0" baseline="0" dirty="0" smtClean="0">
                <a:ln>
                  <a:noFill/>
                </a:ln>
                <a:solidFill>
                  <a:srgbClr val="CE9178"/>
                </a:solidFill>
                <a:effectLst/>
                <a:latin typeface="Consolas" panose="020B0609020204030204" pitchFamily="49" charset="0"/>
              </a:rPr>
              <a:t>"Finalized!"</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pl-PL" altLang="en-US" sz="1000" dirty="0">
              <a:solidFill>
                <a:srgbClr val="FAFCFE"/>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private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label;</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pl-PL" altLang="en-US" sz="1000" dirty="0">
              <a:solidFill>
                <a:srgbClr val="FAFCFE"/>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7A64A"/>
                </a:solidFill>
                <a:effectLst/>
                <a:latin typeface="Consolas" panose="020B0609020204030204" pitchFamily="49" charset="0"/>
              </a:rPr>
              <a:t>// Expression-bodied get / set accessors.</a:t>
            </a:r>
            <a:endParaRPr kumimoji="0" lang="pl-PL" altLang="en-US" sz="1000" b="0" i="0" u="none" strike="noStrike" cap="none" normalizeH="0" baseline="0" dirty="0" smtClean="0">
              <a:ln>
                <a:noFill/>
              </a:ln>
              <a:solidFill>
                <a:srgbClr val="57A64A"/>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Label</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get</a:t>
            </a:r>
            <a:r>
              <a:rPr kumimoji="0" lang="en-US" altLang="en-US" sz="1000" b="0" i="0" u="none" strike="noStrike" cap="none" normalizeH="0" baseline="0" dirty="0" smtClean="0">
                <a:ln>
                  <a:noFill/>
                </a:ln>
                <a:solidFill>
                  <a:srgbClr val="FAFCFE"/>
                </a:solidFill>
                <a:effectLst/>
                <a:latin typeface="Consolas" panose="020B0609020204030204" pitchFamily="49" charset="0"/>
              </a:rPr>
              <a:t> =&gt; label;</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set</a:t>
            </a:r>
            <a:r>
              <a:rPr kumimoji="0" lang="en-US" altLang="en-US" sz="1000" b="0" i="0" u="none" strike="noStrike" cap="none" normalizeH="0" baseline="0" dirty="0" smtClean="0">
                <a:ln>
                  <a:noFill/>
                </a:ln>
                <a:solidFill>
                  <a:srgbClr val="FAFCFE"/>
                </a:solidFill>
                <a:effectLst/>
                <a:latin typeface="Consolas" panose="020B0609020204030204" pitchFamily="49" charset="0"/>
              </a:rPr>
              <a:t> =&gt; </a:t>
            </a:r>
            <a:r>
              <a:rPr kumimoji="0" lang="en-US" altLang="en-US" sz="1000" b="0" i="0" u="none" strike="noStrike" cap="none" normalizeH="0" baseline="0" dirty="0" smtClean="0">
                <a:ln>
                  <a:noFill/>
                </a:ln>
                <a:solidFill>
                  <a:srgbClr val="569CD6"/>
                </a:solidFill>
                <a:effectLst/>
                <a:latin typeface="Consolas" panose="020B0609020204030204" pitchFamily="49" charset="0"/>
              </a:rPr>
              <a:t>this</a:t>
            </a:r>
            <a:r>
              <a:rPr kumimoji="0" lang="en-US" altLang="en-US" sz="1000" b="0" i="0" u="none" strike="noStrike" cap="none" normalizeH="0" baseline="0" dirty="0" smtClean="0">
                <a:ln>
                  <a:noFill/>
                </a:ln>
                <a:solidFill>
                  <a:srgbClr val="FAFCFE"/>
                </a:solidFill>
                <a:effectLst/>
                <a:latin typeface="Consolas" panose="020B0609020204030204" pitchFamily="49" charset="0"/>
              </a:rPr>
              <a:t>.label = </a:t>
            </a:r>
            <a:r>
              <a:rPr kumimoji="0" lang="en-US" altLang="en-US" sz="1000" b="0" i="0" u="none" strike="noStrike" cap="none" normalizeH="0" baseline="0" dirty="0" smtClean="0">
                <a:ln>
                  <a:noFill/>
                </a:ln>
                <a:solidFill>
                  <a:srgbClr val="569CD6"/>
                </a:solidFill>
                <a:effectLst/>
                <a:latin typeface="Consolas" panose="020B0609020204030204" pitchFamily="49" charset="0"/>
              </a:rPr>
              <a:t>value</a:t>
            </a:r>
            <a:r>
              <a:rPr kumimoji="0" lang="en-US" altLang="en-US" sz="1000" b="0" i="0" u="none" strike="noStrike" cap="none" normalizeH="0" baseline="0" dirty="0" smtClean="0">
                <a:ln>
                  <a:noFill/>
                </a:ln>
                <a:solidFill>
                  <a:srgbClr val="FAFCFE"/>
                </a:solidFill>
                <a:effectLst/>
                <a:latin typeface="Consolas" panose="020B0609020204030204" pitchFamily="49" charset="0"/>
              </a:rPr>
              <a:t> ?? </a:t>
            </a:r>
            <a:r>
              <a:rPr kumimoji="0" lang="en-US" altLang="en-US" sz="1000" b="0" i="0" u="none" strike="noStrike" cap="none" normalizeH="0" baseline="0" dirty="0" smtClean="0">
                <a:ln>
                  <a:noFill/>
                </a:ln>
                <a:solidFill>
                  <a:srgbClr val="CE9178"/>
                </a:solidFill>
                <a:effectLst/>
                <a:latin typeface="Consolas" panose="020B0609020204030204" pitchFamily="49" charset="0"/>
              </a:rPr>
              <a:t>"Default label"</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47984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Throw </a:t>
            </a:r>
            <a:r>
              <a:rPr lang="pl-PL" dirty="0"/>
              <a:t>expressions</a:t>
            </a:r>
            <a:endParaRPr lang="en-US" dirty="0"/>
          </a:p>
        </p:txBody>
      </p:sp>
      <p:sp>
        <p:nvSpPr>
          <p:cNvPr id="3" name="Rectangle 1"/>
          <p:cNvSpPr>
            <a:spLocks noChangeArrowheads="1"/>
          </p:cNvSpPr>
          <p:nvPr/>
        </p:nvSpPr>
        <p:spPr bwMode="auto">
          <a:xfrm>
            <a:off x="836612" y="1447800"/>
            <a:ext cx="5915402" cy="338554"/>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lvl="0" eaLnBrk="0" fontAlgn="base" hangingPunct="0">
              <a:spcBef>
                <a:spcPct val="0"/>
              </a:spcBef>
              <a:spcAft>
                <a:spcPct val="0"/>
              </a:spcAft>
            </a:pPr>
            <a:r>
              <a:rPr kumimoji="0" lang="en-US" altLang="en-US" sz="1000" b="0" i="0" u="none" strike="noStrike" cap="none" normalizeH="0" baseline="0" dirty="0" smtClean="0">
                <a:ln>
                  <a:noFill/>
                </a:ln>
                <a:solidFill>
                  <a:srgbClr val="569CD6"/>
                </a:solidFill>
                <a:effectLst/>
                <a:latin typeface="Consolas" panose="020B0609020204030204" pitchFamily="49" charset="0"/>
              </a:rPr>
              <a:t>s</a:t>
            </a:r>
            <a:r>
              <a:rPr kumimoji="0" lang="pl-PL" altLang="en-US" sz="1000" b="0" i="0" u="none" strike="noStrike" cap="none" normalizeH="0" baseline="0" dirty="0" smtClean="0">
                <a:ln>
                  <a:noFill/>
                </a:ln>
                <a:solidFill>
                  <a:srgbClr val="569CD6"/>
                </a:solidFill>
                <a:effectLst/>
                <a:latin typeface="Consolas" panose="020B0609020204030204" pitchFamily="49" charset="0"/>
              </a:rPr>
              <a:t>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result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dirty="0" smtClean="0">
                <a:ln>
                  <a:noFill/>
                </a:ln>
                <a:solidFill>
                  <a:srgbClr val="FAFCFE"/>
                </a:solidFill>
                <a:effectLst/>
                <a:latin typeface="Consolas" panose="020B0609020204030204" pitchFamily="49" charset="0"/>
              </a:rPr>
              <a:t> argument </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throw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ArgumentNullException</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1000" b="0" i="0" u="none" strike="noStrike" cap="none" normalizeH="0" baseline="0" dirty="0" smtClean="0">
                <a:ln>
                  <a:noFill/>
                </a:ln>
                <a:solidFill>
                  <a:srgbClr val="569CD6"/>
                </a:solidFill>
                <a:effectLst/>
                <a:latin typeface="Consolas" panose="020B0609020204030204" pitchFamily="49" charset="0"/>
              </a:rPr>
              <a:t>nameof</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lang="pl-PL" altLang="en-US" sz="1000" dirty="0">
                <a:solidFill>
                  <a:srgbClr val="FAFCFE"/>
                </a:solidFill>
                <a:latin typeface="Consolas" panose="020B0609020204030204" pitchFamily="49" charset="0"/>
              </a:rPr>
              <a:t>argument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5" name="Rectangle 1"/>
          <p:cNvSpPr>
            <a:spLocks noChangeArrowheads="1"/>
          </p:cNvSpPr>
          <p:nvPr/>
        </p:nvSpPr>
        <p:spPr bwMode="auto">
          <a:xfrm>
            <a:off x="836612" y="2014954"/>
            <a:ext cx="9089348" cy="338554"/>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lvl="0" eaLnBrk="0" fontAlgn="base" hangingPunct="0">
              <a:spcBef>
                <a:spcPct val="0"/>
              </a:spcBef>
              <a:spcAft>
                <a:spcPct val="0"/>
              </a:spcAft>
            </a:pPr>
            <a:r>
              <a:rPr kumimoji="0" lang="en-US" altLang="en-US" sz="1000" b="0" i="0" u="none" strike="noStrike" cap="none" normalizeH="0" baseline="0" dirty="0" smtClean="0">
                <a:ln>
                  <a:noFill/>
                </a:ln>
                <a:solidFill>
                  <a:srgbClr val="569CD6"/>
                </a:solidFill>
                <a:effectLst/>
                <a:latin typeface="Consolas" panose="020B0609020204030204" pitchFamily="49" charset="0"/>
              </a:rPr>
              <a:t>s</a:t>
            </a:r>
            <a:r>
              <a:rPr kumimoji="0" lang="pl-PL" altLang="en-US" sz="1000" b="0" i="0" u="none" strike="noStrike" cap="none" normalizeH="0" baseline="0" dirty="0" smtClean="0">
                <a:ln>
                  <a:noFill/>
                </a:ln>
                <a:solidFill>
                  <a:srgbClr val="569CD6"/>
                </a:solidFill>
                <a:effectLst/>
                <a:latin typeface="Consolas" panose="020B0609020204030204" pitchFamily="49" charset="0"/>
              </a:rPr>
              <a:t>tring</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baseline="0" dirty="0" smtClean="0">
                <a:ln>
                  <a:noFill/>
                </a:ln>
                <a:solidFill>
                  <a:srgbClr val="FAFCFE"/>
                </a:solidFill>
                <a:effectLst/>
                <a:latin typeface="Consolas" panose="020B0609020204030204" pitchFamily="49" charset="0"/>
              </a:rPr>
              <a:t>result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pl-PL" altLang="en-US" sz="1000" b="0" i="0" u="none" strike="noStrike" cap="none" normalizeH="0" dirty="0" smtClean="0">
                <a:ln>
                  <a:noFill/>
                </a:ln>
                <a:solidFill>
                  <a:srgbClr val="FAFCFE"/>
                </a:solidFill>
                <a:effectLst/>
                <a:latin typeface="Consolas" panose="020B0609020204030204" pitchFamily="49" charset="0"/>
              </a:rPr>
              <a:t> items.Length &gt; </a:t>
            </a:r>
            <a:r>
              <a:rPr kumimoji="0" lang="pl-PL" altLang="en-US" sz="1000" b="0" i="0" u="none" strike="noStrike" cap="none" normalizeH="0" dirty="0" smtClean="0">
                <a:ln>
                  <a:noFill/>
                </a:ln>
                <a:solidFill>
                  <a:srgbClr val="B5CEA8"/>
                </a:solidFill>
                <a:effectLst/>
                <a:latin typeface="Consolas" panose="020B0609020204030204" pitchFamily="49" charset="0"/>
              </a:rPr>
              <a:t>0</a:t>
            </a:r>
            <a:r>
              <a:rPr kumimoji="0" lang="pl-PL" altLang="en-US" sz="1000" b="0" i="0" u="none" strike="noStrike" cap="none" normalizeH="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pl-PL" altLang="en-US" sz="1000" b="0" i="0" u="none" strike="noStrike" cap="none" normalizeH="0" dirty="0" smtClean="0">
                <a:ln>
                  <a:noFill/>
                </a:ln>
                <a:solidFill>
                  <a:srgbClr val="FAFCFE"/>
                </a:solidFill>
                <a:effectLst/>
                <a:latin typeface="Consolas" panose="020B0609020204030204" pitchFamily="49" charset="0"/>
              </a:rPr>
              <a:t> items[</a:t>
            </a:r>
            <a:r>
              <a:rPr kumimoji="0" lang="pl-PL" altLang="en-US" sz="1000" b="0" i="0" u="none" strike="noStrike" cap="none" normalizeH="0" dirty="0" smtClean="0">
                <a:ln>
                  <a:noFill/>
                </a:ln>
                <a:solidFill>
                  <a:srgbClr val="B5CEA8"/>
                </a:solidFill>
                <a:effectLst/>
                <a:latin typeface="Consolas" panose="020B0609020204030204" pitchFamily="49" charset="0"/>
              </a:rPr>
              <a:t>0</a:t>
            </a:r>
            <a:r>
              <a:rPr kumimoji="0" lang="pl-PL" altLang="en-US" sz="1000" b="0" i="0" u="none" strike="noStrike" cap="none" normalizeH="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throw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ArgumentException</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lang="en-US" altLang="en-US" sz="1000" dirty="0" smtClean="0">
                <a:solidFill>
                  <a:srgbClr val="CE9178"/>
                </a:solidFill>
                <a:latin typeface="Consolas" panose="020B0609020204030204" pitchFamily="49" charset="0"/>
              </a:rPr>
              <a:t>"</a:t>
            </a:r>
            <a:r>
              <a:rPr lang="pl-PL" altLang="en-US" sz="1000" dirty="0" smtClean="0">
                <a:solidFill>
                  <a:srgbClr val="CE9178"/>
                </a:solidFill>
                <a:latin typeface="Consolas" panose="020B0609020204030204" pitchFamily="49" charset="0"/>
              </a:rPr>
              <a:t>items argument should have at least 1 element</a:t>
            </a:r>
            <a:r>
              <a:rPr lang="en-US" altLang="en-US" sz="1000" dirty="0" smtClean="0">
                <a:solidFill>
                  <a:srgbClr val="CE9178"/>
                </a:solidFill>
                <a:latin typeface="Consolas" panose="020B0609020204030204" pitchFamily="49" charset="0"/>
              </a:rPr>
              <a:t>"</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7" name="Rectangle 1"/>
          <p:cNvSpPr>
            <a:spLocks noChangeArrowheads="1"/>
          </p:cNvSpPr>
          <p:nvPr/>
        </p:nvSpPr>
        <p:spPr bwMode="auto">
          <a:xfrm>
            <a:off x="836612" y="2582108"/>
            <a:ext cx="4857420" cy="338554"/>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lvl="0" eaLnBrk="0" fontAlgn="base" hangingPunct="0">
              <a:spcBef>
                <a:spcPct val="0"/>
              </a:spcBef>
              <a:spcAft>
                <a:spcPct val="0"/>
              </a:spcAft>
            </a:pPr>
            <a:r>
              <a:rPr lang="pl-PL" altLang="en-US" sz="1000" dirty="0" smtClean="0">
                <a:solidFill>
                  <a:srgbClr val="569CD6"/>
                </a:solidFill>
                <a:latin typeface="Consolas" panose="020B0609020204030204" pitchFamily="49" charset="0"/>
              </a:rPr>
              <a:t>private string</a:t>
            </a:r>
            <a:r>
              <a:rPr lang="en-US" altLang="en-US" sz="1000" dirty="0" smtClean="0">
                <a:solidFill>
                  <a:srgbClr val="FAFCFE"/>
                </a:solidFill>
                <a:latin typeface="Consolas" panose="020B0609020204030204" pitchFamily="49" charset="0"/>
              </a:rPr>
              <a:t> </a:t>
            </a:r>
            <a:r>
              <a:rPr lang="en-US" altLang="en-US" sz="1000" dirty="0" smtClean="0">
                <a:solidFill>
                  <a:srgbClr val="4EC9B0"/>
                </a:solidFill>
                <a:latin typeface="Consolas" panose="020B0609020204030204" pitchFamily="49" charset="0"/>
              </a:rPr>
              <a:t>GetName</a:t>
            </a:r>
            <a:r>
              <a:rPr lang="en-US" altLang="en-US" sz="1000" dirty="0">
                <a:solidFill>
                  <a:srgbClr val="FAFCFE"/>
                </a:solidFill>
                <a:latin typeface="Consolas" panose="020B0609020204030204" pitchFamily="49" charset="0"/>
              </a:rPr>
              <a:t>() =&gt; </a:t>
            </a:r>
            <a:r>
              <a:rPr lang="en-US" altLang="en-US" sz="1000" dirty="0">
                <a:solidFill>
                  <a:srgbClr val="569CD6"/>
                </a:solidFill>
                <a:latin typeface="Consolas" panose="020B0609020204030204" pitchFamily="49" charset="0"/>
              </a:rPr>
              <a:t>throw</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new</a:t>
            </a:r>
            <a:r>
              <a:rPr lang="en-US" altLang="en-US" sz="1000" dirty="0">
                <a:solidFill>
                  <a:srgbClr val="FAFCFE"/>
                </a:solidFill>
                <a:latin typeface="Consolas" panose="020B0609020204030204" pitchFamily="49" charset="0"/>
              </a:rPr>
              <a:t> </a:t>
            </a:r>
            <a:r>
              <a:rPr lang="en-US" altLang="en-US" sz="1000" dirty="0">
                <a:solidFill>
                  <a:srgbClr val="4EC9B0"/>
                </a:solidFill>
                <a:latin typeface="Consolas" panose="020B0609020204030204" pitchFamily="49" charset="0"/>
              </a:rPr>
              <a:t>NotImplementedException</a:t>
            </a:r>
            <a:r>
              <a:rPr lang="en-US" altLang="en-US" sz="1000" dirty="0">
                <a:solidFill>
                  <a:srgbClr val="FAFCFE"/>
                </a:solidFill>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3762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a:t>Generalized async return types</a:t>
            </a:r>
            <a:endParaRPr lang="en-US" dirty="0"/>
          </a:p>
        </p:txBody>
      </p:sp>
      <p:sp>
        <p:nvSpPr>
          <p:cNvPr id="21" name="Content Placeholder 2"/>
          <p:cNvSpPr txBox="1">
            <a:spLocks/>
          </p:cNvSpPr>
          <p:nvPr/>
        </p:nvSpPr>
        <p:spPr>
          <a:xfrm>
            <a:off x="732957" y="1206788"/>
            <a:ext cx="10363201" cy="393412"/>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en-US" sz="1600" dirty="0" smtClean="0"/>
              <a:t>Methods </a:t>
            </a:r>
            <a:r>
              <a:rPr lang="en-US" sz="1600" dirty="0"/>
              <a:t>declared with the async modifier can return other types in addition to </a:t>
            </a:r>
            <a:r>
              <a:rPr lang="en-US" sz="1600" dirty="0">
                <a:solidFill>
                  <a:srgbClr val="4EC9B0"/>
                </a:solidFill>
              </a:rPr>
              <a:t>Task</a:t>
            </a:r>
            <a:r>
              <a:rPr lang="en-US" sz="1600" dirty="0"/>
              <a:t>, </a:t>
            </a:r>
            <a:r>
              <a:rPr lang="en-US" sz="1600" dirty="0">
                <a:solidFill>
                  <a:srgbClr val="4EC9B0"/>
                </a:solidFill>
              </a:rPr>
              <a:t>Task</a:t>
            </a:r>
            <a:r>
              <a:rPr lang="en-US" sz="1600" dirty="0"/>
              <a:t>&lt;T&gt; and </a:t>
            </a:r>
            <a:r>
              <a:rPr lang="en-US" sz="1600" dirty="0">
                <a:solidFill>
                  <a:srgbClr val="569CD6"/>
                </a:solidFill>
              </a:rPr>
              <a:t>void</a:t>
            </a:r>
            <a:endParaRPr lang="pl-PL" dirty="0" smtClean="0">
              <a:solidFill>
                <a:srgbClr val="569CD6"/>
              </a:solidFill>
            </a:endParaRPr>
          </a:p>
        </p:txBody>
      </p:sp>
      <p:sp>
        <p:nvSpPr>
          <p:cNvPr id="23" name="Content Placeholder 2"/>
          <p:cNvSpPr txBox="1">
            <a:spLocks/>
          </p:cNvSpPr>
          <p:nvPr/>
        </p:nvSpPr>
        <p:spPr>
          <a:xfrm>
            <a:off x="760411" y="4495800"/>
            <a:ext cx="10363201" cy="20574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Returning </a:t>
            </a:r>
            <a:r>
              <a:rPr lang="en-US" sz="1600" dirty="0"/>
              <a:t>a Task object from async methods can introduce performance bottlenecks because of allocating memory for Task which is a reference type.</a:t>
            </a:r>
            <a:endParaRPr lang="pl-PL" sz="1600" dirty="0" smtClean="0"/>
          </a:p>
          <a:p>
            <a:r>
              <a:rPr lang="en-US" sz="1600" dirty="0"/>
              <a:t>The returned type must still satisfy the async pattern, meaning a </a:t>
            </a:r>
            <a:r>
              <a:rPr lang="en-US" sz="1600" dirty="0">
                <a:solidFill>
                  <a:srgbClr val="4EC9B0"/>
                </a:solidFill>
              </a:rPr>
              <a:t>GetAwaiter</a:t>
            </a:r>
            <a:r>
              <a:rPr lang="en-US" sz="1600" dirty="0"/>
              <a:t> method must be accessible. </a:t>
            </a:r>
            <a:endParaRPr lang="pl-PL" sz="1600" dirty="0" smtClean="0"/>
          </a:p>
          <a:p>
            <a:r>
              <a:rPr lang="en-US" sz="1600" dirty="0"/>
              <a:t>ValueTask type has been added to the .NET framework to make use of this new language feature. It can accept a result or Task in constructor.</a:t>
            </a:r>
          </a:p>
          <a:p>
            <a:endParaRPr lang="pl-PL" dirty="0" smtClean="0"/>
          </a:p>
          <a:p>
            <a:endParaRPr lang="en-US" dirty="0"/>
          </a:p>
        </p:txBody>
      </p:sp>
      <p:sp>
        <p:nvSpPr>
          <p:cNvPr id="3" name="Rectangle 1"/>
          <p:cNvSpPr>
            <a:spLocks noChangeArrowheads="1"/>
          </p:cNvSpPr>
          <p:nvPr/>
        </p:nvSpPr>
        <p:spPr bwMode="auto">
          <a:xfrm>
            <a:off x="1065212" y="1676400"/>
            <a:ext cx="6250429" cy="2646878"/>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ValueTask</a:t>
            </a:r>
            <a:r>
              <a:rPr kumimoji="0" lang="en-US" altLang="en-US" sz="1000" b="0" i="0" u="none" strike="noStrike" cap="none" normalizeH="0" baseline="0" dirty="0" smtClean="0">
                <a:ln>
                  <a:noFill/>
                </a:ln>
                <a:solidFill>
                  <a:srgbClr val="FAFCFE"/>
                </a:solidFill>
                <a:effectLst/>
                <a:latin typeface="Consolas" panose="020B0609020204030204" pitchFamily="49" charset="0"/>
              </a:rPr>
              <a:t>&lt;</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&gt; </a:t>
            </a:r>
            <a:r>
              <a:rPr kumimoji="0" lang="en-US" altLang="en-US" sz="1000" b="0" i="0" u="none" strike="noStrike" cap="none" normalizeH="0" baseline="0" dirty="0" smtClean="0">
                <a:ln>
                  <a:noFill/>
                </a:ln>
                <a:solidFill>
                  <a:srgbClr val="4EC9B0"/>
                </a:solidFill>
                <a:effectLst/>
                <a:latin typeface="Consolas" panose="020B0609020204030204" pitchFamily="49" charset="0"/>
              </a:rPr>
              <a:t>CachedFunc</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(cache) ?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ValueTask</a:t>
            </a:r>
            <a:r>
              <a:rPr kumimoji="0" lang="en-US" altLang="en-US" sz="1000" b="0" i="0" u="none" strike="noStrike" cap="none" normalizeH="0" baseline="0" dirty="0" smtClean="0">
                <a:ln>
                  <a:noFill/>
                </a:ln>
                <a:solidFill>
                  <a:srgbClr val="FAFCFE"/>
                </a:solidFill>
                <a:effectLst/>
                <a:latin typeface="Consolas" panose="020B0609020204030204" pitchFamily="49" charset="0"/>
              </a:rPr>
              <a:t>&lt;</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&gt;(cacheResult) : </a:t>
            </a:r>
            <a:r>
              <a:rPr kumimoji="0" lang="en-US" altLang="en-US" sz="1000" b="0" i="0" u="none" strike="noStrike" cap="none" normalizeH="0" baseline="0" dirty="0" smtClean="0">
                <a:ln>
                  <a:noFill/>
                </a:ln>
                <a:solidFill>
                  <a:srgbClr val="569CD6"/>
                </a:solidFill>
                <a:effectLst/>
                <a:latin typeface="Consolas" panose="020B0609020204030204" pitchFamily="49" charset="0"/>
              </a:rPr>
              <a:t>new</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ValueTask</a:t>
            </a:r>
            <a:r>
              <a:rPr kumimoji="0" lang="en-US" altLang="en-US" sz="1000" b="0" i="0" u="none" strike="noStrike" cap="none" normalizeH="0" baseline="0" dirty="0" smtClean="0">
                <a:ln>
                  <a:noFill/>
                </a:ln>
                <a:solidFill>
                  <a:srgbClr val="FAFCFE"/>
                </a:solidFill>
                <a:effectLst/>
                <a:latin typeface="Consolas" panose="020B0609020204030204" pitchFamily="49" charset="0"/>
              </a:rPr>
              <a:t>&lt;</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&gt;(</a:t>
            </a:r>
            <a:r>
              <a:rPr kumimoji="0" lang="pl-PL" altLang="en-US" sz="1000" b="0" i="0" u="none" strike="noStrike" cap="none" normalizeH="0" baseline="0" dirty="0" smtClean="0">
                <a:ln>
                  <a:noFill/>
                </a:ln>
                <a:solidFill>
                  <a:srgbClr val="4EC9B0"/>
                </a:solidFill>
                <a:effectLst/>
                <a:latin typeface="Consolas" panose="020B0609020204030204" pitchFamily="49" charset="0"/>
              </a:rPr>
              <a:t>L</a:t>
            </a:r>
            <a:r>
              <a:rPr kumimoji="0" lang="en-US" altLang="en-US" sz="1000" b="0" i="0" u="none" strike="noStrike" cap="none" normalizeH="0" baseline="0" dirty="0" smtClean="0">
                <a:ln>
                  <a:noFill/>
                </a:ln>
                <a:solidFill>
                  <a:srgbClr val="4EC9B0"/>
                </a:solidFill>
                <a:effectLst/>
                <a:latin typeface="Consolas" panose="020B0609020204030204" pitchFamily="49" charset="0"/>
              </a:rPr>
              <a:t>oadCache</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private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bool</a:t>
            </a:r>
            <a:r>
              <a:rPr kumimoji="0" lang="en-US" altLang="en-US" sz="1000" b="0" i="0" u="none" strike="noStrike" cap="none" normalizeH="0" baseline="0" dirty="0" smtClean="0">
                <a:ln>
                  <a:noFill/>
                </a:ln>
                <a:solidFill>
                  <a:srgbClr val="FAFCFE"/>
                </a:solidFill>
                <a:effectLst/>
                <a:latin typeface="Consolas" panose="020B0609020204030204" pitchFamily="49" charset="0"/>
              </a:rPr>
              <a:t> cache = </a:t>
            </a:r>
            <a:r>
              <a:rPr kumimoji="0" lang="en-US" altLang="en-US" sz="1000" b="0" i="0" u="none" strike="noStrike" cap="none" normalizeH="0" baseline="0" dirty="0" smtClean="0">
                <a:ln>
                  <a:noFill/>
                </a:ln>
                <a:solidFill>
                  <a:srgbClr val="569CD6"/>
                </a:solidFill>
                <a:effectLst/>
                <a:latin typeface="Consolas" panose="020B0609020204030204" pitchFamily="49" charset="0"/>
              </a:rPr>
              <a:t>false</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private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cacheResult;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private</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async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Task</a:t>
            </a:r>
            <a:r>
              <a:rPr kumimoji="0" lang="en-US" altLang="en-US" sz="1000" b="0" i="0" u="none" strike="noStrike" cap="none" normalizeH="0" baseline="0" dirty="0" smtClean="0">
                <a:ln>
                  <a:noFill/>
                </a:ln>
                <a:solidFill>
                  <a:srgbClr val="FAFCFE"/>
                </a:solidFill>
                <a:effectLst/>
                <a:latin typeface="Consolas" panose="020B0609020204030204" pitchFamily="49" charset="0"/>
              </a:rPr>
              <a:t>&lt;</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&gt; </a:t>
            </a:r>
            <a:r>
              <a:rPr lang="pl-PL" altLang="en-US" sz="1000" dirty="0">
                <a:solidFill>
                  <a:srgbClr val="4EC9B0"/>
                </a:solidFill>
                <a:latin typeface="Consolas" panose="020B0609020204030204" pitchFamily="49" charset="0"/>
              </a:rPr>
              <a:t>L</a:t>
            </a:r>
            <a:r>
              <a:rPr kumimoji="0" lang="en-US" altLang="en-US" sz="1000" b="0" i="0" u="none" strike="noStrike" cap="none" normalizeH="0" baseline="0" dirty="0" smtClean="0">
                <a:ln>
                  <a:noFill/>
                </a:ln>
                <a:solidFill>
                  <a:srgbClr val="4EC9B0"/>
                </a:solidFill>
                <a:effectLst/>
                <a:latin typeface="Consolas" panose="020B0609020204030204" pitchFamily="49" charset="0"/>
              </a:rPr>
              <a:t>oadCache</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pl-PL" altLang="en-US" sz="1000" dirty="0">
                <a:solidFill>
                  <a:srgbClr val="FAFCFE"/>
                </a:solidFill>
                <a:latin typeface="Consolas" panose="020B0609020204030204" pitchFamily="49" charset="0"/>
              </a:rPr>
              <a:t> </a:t>
            </a:r>
            <a:r>
              <a:rPr lang="pl-PL" altLang="en-US" sz="1000" dirty="0" smtClean="0">
                <a:solidFill>
                  <a:srgbClr val="FAFCFE"/>
                </a:solidFill>
                <a:latin typeface="Consolas" panose="020B0609020204030204" pitchFamily="49" charset="0"/>
              </a:rPr>
              <a:t>  </a:t>
            </a:r>
            <a:r>
              <a:rPr kumimoji="0" lang="en-US" altLang="en-US" sz="1000" b="0" i="0" u="none" strike="noStrike" cap="none" normalizeH="0" baseline="0" dirty="0" smtClean="0">
                <a:ln>
                  <a:noFill/>
                </a:ln>
                <a:solidFill>
                  <a:srgbClr val="57A64A"/>
                </a:solidFill>
                <a:effectLst/>
                <a:latin typeface="Consolas" panose="020B0609020204030204" pitchFamily="49" charset="0"/>
              </a:rPr>
              <a:t>// simulate async work:</a:t>
            </a:r>
            <a:endParaRPr lang="pl-PL" altLang="en-US" sz="1000" dirty="0">
              <a:solidFill>
                <a:srgbClr val="FAFCFE"/>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await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4EC9B0"/>
                </a:solidFill>
                <a:effectLst/>
                <a:latin typeface="Consolas" panose="020B0609020204030204" pitchFamily="49" charset="0"/>
              </a:rPr>
              <a:t>Task</a:t>
            </a:r>
            <a:r>
              <a:rPr kumimoji="0" lang="en-US" altLang="en-US" sz="1000" b="0" i="0" u="none" strike="noStrike" cap="none" normalizeH="0" baseline="0" dirty="0" smtClean="0">
                <a:ln>
                  <a:noFill/>
                </a:ln>
                <a:solidFill>
                  <a:srgbClr val="FAFCFE"/>
                </a:solidFill>
                <a:effectLst/>
                <a:latin typeface="Consolas" panose="020B0609020204030204" pitchFamily="49" charset="0"/>
              </a:rPr>
              <a:t>.Delay(</a:t>
            </a:r>
            <a:r>
              <a:rPr kumimoji="0" lang="en-US" altLang="en-US" sz="1000" b="0" i="0" u="none" strike="noStrike" cap="none" normalizeH="0" baseline="0" dirty="0" smtClean="0">
                <a:ln>
                  <a:noFill/>
                </a:ln>
                <a:solidFill>
                  <a:srgbClr val="B5CEA8"/>
                </a:solidFill>
                <a:effectLst/>
                <a:latin typeface="Consolas" panose="020B0609020204030204" pitchFamily="49" charset="0"/>
              </a:rPr>
              <a:t>100</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cache = </a:t>
            </a:r>
            <a:r>
              <a:rPr kumimoji="0" lang="en-US" altLang="en-US" sz="1000" b="0" i="0" u="none" strike="noStrike" cap="none" normalizeH="0" baseline="0" dirty="0" smtClean="0">
                <a:ln>
                  <a:noFill/>
                </a:ln>
                <a:solidFill>
                  <a:srgbClr val="569CD6"/>
                </a:solidFill>
                <a:effectLst/>
                <a:latin typeface="Consolas" panose="020B0609020204030204" pitchFamily="49" charset="0"/>
              </a:rPr>
              <a:t>true</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FAFCFE"/>
                </a:solidFill>
                <a:effectLst/>
                <a:latin typeface="Consolas" panose="020B0609020204030204" pitchFamily="49" charset="0"/>
              </a:rPr>
              <a:t>cacheResult = </a:t>
            </a:r>
            <a:r>
              <a:rPr kumimoji="0" lang="en-US" altLang="en-US" sz="1000" b="0" i="0" u="none" strike="noStrike" cap="none" normalizeH="0" baseline="0" dirty="0" smtClean="0">
                <a:ln>
                  <a:noFill/>
                </a:ln>
                <a:solidFill>
                  <a:srgbClr val="B5CEA8"/>
                </a:solidFill>
                <a:effectLst/>
                <a:latin typeface="Consolas" panose="020B0609020204030204" pitchFamily="49" charset="0"/>
              </a:rPr>
              <a:t>100</a:t>
            </a:r>
            <a:r>
              <a:rPr kumimoji="0" lang="en-US" altLang="en-US" sz="1000" b="0" i="0" u="none" strike="noStrike" cap="none" normalizeH="0" baseline="0" dirty="0" smtClean="0">
                <a:ln>
                  <a:noFill/>
                </a:ln>
                <a:solidFill>
                  <a:srgbClr val="FAFCFE"/>
                </a:solidFill>
                <a:effectLst/>
                <a:latin typeface="Consolas" panose="020B0609020204030204" pitchFamily="49" charset="0"/>
              </a:rPr>
              <a: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en-US" sz="1000" b="0" i="0" u="none" strike="noStrike" cap="none" normalizeH="0" baseline="0" dirty="0" smtClean="0">
                <a:ln>
                  <a:noFill/>
                </a:ln>
                <a:solidFill>
                  <a:srgbClr val="569CD6"/>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return</a:t>
            </a:r>
            <a:r>
              <a:rPr kumimoji="0" lang="en-US" altLang="en-US" sz="1000" b="0" i="0" u="none" strike="noStrike" cap="none" normalizeH="0" baseline="0" dirty="0" smtClean="0">
                <a:ln>
                  <a:noFill/>
                </a:ln>
                <a:solidFill>
                  <a:srgbClr val="FAFCFE"/>
                </a:solidFill>
                <a:effectLst/>
                <a:latin typeface="Consolas" panose="020B0609020204030204" pitchFamily="49" charset="0"/>
              </a:rPr>
              <a:t> cacheResult;</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AFCFE"/>
                </a:solidFill>
                <a:effectLst/>
                <a:latin typeface="Consolas" panose="020B0609020204030204" pitchFamily="49" charset="0"/>
              </a:rPr>
              <a:t>}</a:t>
            </a:r>
            <a:r>
              <a:rPr kumimoji="0" lang="en-US" altLang="en-US" sz="7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7045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a:t>Numeric literal syntax improvements</a:t>
            </a:r>
            <a:endParaRPr lang="en-US" dirty="0"/>
          </a:p>
        </p:txBody>
      </p:sp>
      <p:sp>
        <p:nvSpPr>
          <p:cNvPr id="21" name="Content Placeholder 2"/>
          <p:cNvSpPr txBox="1">
            <a:spLocks/>
          </p:cNvSpPr>
          <p:nvPr/>
        </p:nvSpPr>
        <p:spPr>
          <a:xfrm>
            <a:off x="732957" y="1206788"/>
            <a:ext cx="10363201" cy="393412"/>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85750" indent="-285750"/>
            <a:r>
              <a:rPr lang="en-US" sz="1600" dirty="0"/>
              <a:t>The </a:t>
            </a:r>
            <a:r>
              <a:rPr lang="pl-PL" sz="1600" dirty="0">
                <a:solidFill>
                  <a:srgbClr val="B5CEA8"/>
                </a:solidFill>
                <a:latin typeface="Consolas" panose="020B0609020204030204" pitchFamily="49" charset="0"/>
              </a:rPr>
              <a:t>0</a:t>
            </a:r>
            <a:r>
              <a:rPr lang="en-US" sz="1600" dirty="0" smtClean="0">
                <a:solidFill>
                  <a:srgbClr val="B5CEA8"/>
                </a:solidFill>
                <a:latin typeface="Consolas" panose="020B0609020204030204" pitchFamily="49" charset="0"/>
              </a:rPr>
              <a:t>b</a:t>
            </a:r>
            <a:r>
              <a:rPr lang="en-US" sz="1600" dirty="0" smtClean="0"/>
              <a:t> </a:t>
            </a:r>
            <a:r>
              <a:rPr lang="en-US" sz="1600" dirty="0"/>
              <a:t>at the beginning of the constant indicates that the number is written as a binary number.</a:t>
            </a:r>
            <a:endParaRPr lang="pl-PL" dirty="0" smtClean="0">
              <a:solidFill>
                <a:srgbClr val="569CD6"/>
              </a:solidFill>
            </a:endParaRPr>
          </a:p>
        </p:txBody>
      </p:sp>
      <p:sp>
        <p:nvSpPr>
          <p:cNvPr id="23" name="Content Placeholder 2"/>
          <p:cNvSpPr txBox="1">
            <a:spLocks/>
          </p:cNvSpPr>
          <p:nvPr/>
        </p:nvSpPr>
        <p:spPr>
          <a:xfrm>
            <a:off x="732956" y="3733800"/>
            <a:ext cx="10363201" cy="17526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a:t>Binary numbers can get very long, so it's often easier to see the bit patterns by introducing the _ as a digit separator.</a:t>
            </a:r>
            <a:endParaRPr lang="pl-PL" sz="1600" dirty="0" smtClean="0"/>
          </a:p>
          <a:p>
            <a:r>
              <a:rPr lang="en-US" sz="1600" dirty="0" smtClean="0"/>
              <a:t>The </a:t>
            </a:r>
            <a:r>
              <a:rPr lang="en-US" sz="1600" dirty="0"/>
              <a:t>digit separator can appear anywhere in the constant. For base 10 numbers, it would be common to use it as a thousands separator. </a:t>
            </a:r>
            <a:endParaRPr lang="pl-PL" sz="1600" dirty="0" smtClean="0"/>
          </a:p>
          <a:p>
            <a:r>
              <a:rPr lang="en-US" sz="1600" dirty="0" smtClean="0"/>
              <a:t>The </a:t>
            </a:r>
            <a:r>
              <a:rPr lang="en-US" sz="1600" dirty="0"/>
              <a:t>digit separator can be used with </a:t>
            </a:r>
            <a:r>
              <a:rPr lang="en-US" sz="1600" dirty="0">
                <a:solidFill>
                  <a:srgbClr val="569CD6"/>
                </a:solidFill>
              </a:rPr>
              <a:t>decimal</a:t>
            </a:r>
            <a:r>
              <a:rPr lang="en-US" sz="1600" dirty="0"/>
              <a:t>, </a:t>
            </a:r>
            <a:r>
              <a:rPr lang="en-US" sz="1600" dirty="0">
                <a:solidFill>
                  <a:srgbClr val="569CD6"/>
                </a:solidFill>
              </a:rPr>
              <a:t>float</a:t>
            </a:r>
            <a:r>
              <a:rPr lang="en-US" sz="1600" dirty="0"/>
              <a:t> and </a:t>
            </a:r>
            <a:r>
              <a:rPr lang="en-US" sz="1600" dirty="0">
                <a:solidFill>
                  <a:srgbClr val="569CD6"/>
                </a:solidFill>
              </a:rPr>
              <a:t>double</a:t>
            </a:r>
            <a:r>
              <a:rPr lang="en-US" sz="1600" dirty="0"/>
              <a:t> types as </a:t>
            </a:r>
            <a:r>
              <a:rPr lang="en-US" sz="1600" dirty="0" smtClean="0"/>
              <a:t>well</a:t>
            </a:r>
            <a:r>
              <a:rPr lang="pl-PL" sz="1600" dirty="0" smtClean="0"/>
              <a:t>.</a:t>
            </a:r>
            <a:endParaRPr lang="pl-PL" dirty="0" smtClean="0"/>
          </a:p>
          <a:p>
            <a:endParaRPr lang="en-US" dirty="0"/>
          </a:p>
        </p:txBody>
      </p:sp>
      <p:sp>
        <p:nvSpPr>
          <p:cNvPr id="4" name="Rectangle 1"/>
          <p:cNvSpPr>
            <a:spLocks noChangeArrowheads="1"/>
          </p:cNvSpPr>
          <p:nvPr/>
        </p:nvSpPr>
        <p:spPr bwMode="auto">
          <a:xfrm>
            <a:off x="1065212" y="1676400"/>
            <a:ext cx="7086600" cy="1723549"/>
          </a:xfrm>
          <a:prstGeom prst="rect">
            <a:avLst/>
          </a:prstGeom>
          <a:solidFill>
            <a:srgbClr val="222324"/>
          </a:solidFill>
          <a:ln>
            <a:noFill/>
          </a:ln>
          <a:effectLst/>
          <a:scene3d>
            <a:camera prst="orthographicFront">
              <a:rot lat="0" lon="0" rev="0"/>
            </a:camera>
            <a:lightRig rig="contrasting" dir="t">
              <a:rot lat="0" lon="0" rev="7800000"/>
            </a:lightRig>
          </a:scene3d>
          <a:sp3d>
            <a:bevelT w="139700" h="139700"/>
          </a:sp3d>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91440" rIns="91440" bIns="9144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const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One = </a:t>
            </a:r>
            <a:r>
              <a:rPr kumimoji="0" lang="en-US" altLang="en-US" sz="1000" b="0" i="0" u="none" strike="noStrike" cap="none" normalizeH="0" baseline="0" dirty="0" smtClean="0">
                <a:ln>
                  <a:noFill/>
                </a:ln>
                <a:solidFill>
                  <a:srgbClr val="B5CEA8"/>
                </a:solidFill>
                <a:effectLst/>
                <a:latin typeface="Consolas" panose="020B0609020204030204" pitchFamily="49" charset="0"/>
              </a:rPr>
              <a:t>0</a:t>
            </a:r>
            <a:r>
              <a:rPr kumimoji="0" lang="en-US" altLang="en-US" sz="1000" b="0" i="0" u="none" strike="noStrike" cap="none" normalizeH="0" baseline="0" dirty="0" smtClean="0">
                <a:ln>
                  <a:noFill/>
                </a:ln>
                <a:solidFill>
                  <a:srgbClr val="FAFCFE"/>
                </a:solidFill>
                <a:effectLst/>
                <a:latin typeface="Consolas" panose="020B0609020204030204" pitchFamily="49" charset="0"/>
              </a:rPr>
              <a:t>b0001;</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r>
              <a:rPr kumimoji="0" lang="en-US" altLang="en-US" sz="1000" b="0" i="0" u="none" strike="noStrike" cap="none" normalizeH="0" baseline="0" dirty="0" smtClean="0">
                <a:ln>
                  <a:noFill/>
                </a:ln>
                <a:solidFill>
                  <a:srgbClr val="569CD6"/>
                </a:solidFill>
                <a:effectLst/>
                <a:latin typeface="Consolas" panose="020B0609020204030204" pitchFamily="49" charset="0"/>
              </a:rPr>
              <a:t>public</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const</a:t>
            </a:r>
            <a:r>
              <a:rPr kumimoji="0" lang="en-US" altLang="en-US" sz="1000" b="0" i="0" u="none" strike="noStrike" cap="none" normalizeH="0" baseline="0" dirty="0" smtClean="0">
                <a:ln>
                  <a:noFill/>
                </a:ln>
                <a:solidFill>
                  <a:srgbClr val="FAFCFE"/>
                </a:solidFill>
                <a:effectLst/>
                <a:latin typeface="Consolas" panose="020B0609020204030204" pitchFamily="49" charset="0"/>
              </a:rPr>
              <a:t> </a:t>
            </a:r>
            <a:r>
              <a:rPr kumimoji="0" lang="en-US" altLang="en-US" sz="1000" b="0" i="0" u="none" strike="noStrike" cap="none" normalizeH="0" baseline="0" dirty="0" smtClean="0">
                <a:ln>
                  <a:noFill/>
                </a:ln>
                <a:solidFill>
                  <a:srgbClr val="569CD6"/>
                </a:solidFill>
                <a:effectLst/>
                <a:latin typeface="Consolas" panose="020B0609020204030204" pitchFamily="49" charset="0"/>
              </a:rPr>
              <a:t>int</a:t>
            </a:r>
            <a:r>
              <a:rPr kumimoji="0" lang="en-US" altLang="en-US" sz="1000" b="0" i="0" u="none" strike="noStrike" cap="none" normalizeH="0" baseline="0" dirty="0" smtClean="0">
                <a:ln>
                  <a:noFill/>
                </a:ln>
                <a:solidFill>
                  <a:srgbClr val="FAFCFE"/>
                </a:solidFill>
                <a:effectLst/>
                <a:latin typeface="Consolas" panose="020B0609020204030204" pitchFamily="49" charset="0"/>
              </a:rPr>
              <a:t> Eight = </a:t>
            </a:r>
            <a:r>
              <a:rPr kumimoji="0" lang="en-US" altLang="en-US" sz="1000" b="0" i="0" u="none" strike="noStrike" cap="none" normalizeH="0" baseline="0" dirty="0" smtClean="0">
                <a:ln>
                  <a:noFill/>
                </a:ln>
                <a:solidFill>
                  <a:srgbClr val="B5CEA8"/>
                </a:solidFill>
                <a:effectLst/>
                <a:latin typeface="Consolas" panose="020B0609020204030204" pitchFamily="49" charset="0"/>
              </a:rPr>
              <a:t>0</a:t>
            </a:r>
            <a:r>
              <a:rPr kumimoji="0" lang="en-US" altLang="en-US" sz="1000" b="0" i="0" u="none" strike="noStrike" cap="none" normalizeH="0" baseline="0" dirty="0" smtClean="0">
                <a:ln>
                  <a:noFill/>
                </a:ln>
                <a:solidFill>
                  <a:srgbClr val="FAFCFE"/>
                </a:solidFill>
                <a:effectLst/>
                <a:latin typeface="Consolas" panose="020B0609020204030204" pitchFamily="49" charset="0"/>
              </a:rPr>
              <a:t>b1000;</a:t>
            </a:r>
            <a:endParaRPr kumimoji="0" lang="pl-PL" altLang="en-US" sz="1000" b="0" i="0" u="none" strike="noStrike" cap="none" normalizeH="0" baseline="0" dirty="0" smtClean="0">
              <a:ln>
                <a:noFill/>
              </a:ln>
              <a:solidFill>
                <a:srgbClr val="FAFCFE"/>
              </a:solidFill>
              <a:effectLst/>
              <a:latin typeface="Consolas" panose="020B0609020204030204" pitchFamily="49" charset="0"/>
            </a:endParaRPr>
          </a:p>
          <a:p>
            <a:pPr lvl="0" eaLnBrk="0" fontAlgn="base" hangingPunct="0">
              <a:spcBef>
                <a:spcPct val="0"/>
              </a:spcBef>
              <a:spcAft>
                <a:spcPct val="0"/>
              </a:spcAft>
            </a:pPr>
            <a:endParaRPr lang="pl-PL" altLang="en-US" sz="1000" dirty="0" smtClean="0">
              <a:solidFill>
                <a:srgbClr val="569CD6"/>
              </a:solidFill>
              <a:latin typeface="Consolas" panose="020B0609020204030204" pitchFamily="49" charset="0"/>
            </a:endParaRPr>
          </a:p>
          <a:p>
            <a:pPr lvl="0" eaLnBrk="0" fontAlgn="base" hangingPunct="0">
              <a:spcBef>
                <a:spcPct val="0"/>
              </a:spcBef>
              <a:spcAft>
                <a:spcPct val="0"/>
              </a:spcAft>
            </a:pPr>
            <a:r>
              <a:rPr lang="en-US" altLang="en-US" sz="1000" dirty="0" smtClean="0">
                <a:solidFill>
                  <a:srgbClr val="569CD6"/>
                </a:solidFill>
                <a:latin typeface="Consolas" panose="020B0609020204030204" pitchFamily="49" charset="0"/>
              </a:rPr>
              <a:t>public</a:t>
            </a:r>
            <a:r>
              <a:rPr lang="en-US" altLang="en-US" sz="1000" dirty="0" smtClean="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const</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int</a:t>
            </a:r>
            <a:r>
              <a:rPr lang="en-US" altLang="en-US" sz="1000" dirty="0">
                <a:solidFill>
                  <a:srgbClr val="FAFCFE"/>
                </a:solidFill>
                <a:latin typeface="Consolas" panose="020B0609020204030204" pitchFamily="49" charset="0"/>
              </a:rPr>
              <a:t> Sixteen = </a:t>
            </a:r>
            <a:r>
              <a:rPr lang="en-US" altLang="en-US" sz="1000" dirty="0">
                <a:solidFill>
                  <a:srgbClr val="B5CEA8"/>
                </a:solidFill>
                <a:latin typeface="Consolas" panose="020B0609020204030204" pitchFamily="49" charset="0"/>
              </a:rPr>
              <a:t>0</a:t>
            </a:r>
            <a:r>
              <a:rPr lang="en-US" altLang="en-US" sz="1000" dirty="0">
                <a:solidFill>
                  <a:srgbClr val="FAFCFE"/>
                </a:solidFill>
                <a:latin typeface="Consolas" panose="020B0609020204030204" pitchFamily="49" charset="0"/>
              </a:rPr>
              <a:t>b0001_0000;</a:t>
            </a:r>
            <a:endParaRPr lang="pl-PL" altLang="en-US" sz="1000" dirty="0">
              <a:solidFill>
                <a:srgbClr val="FAFCFE"/>
              </a:solidFill>
              <a:latin typeface="Consolas" panose="020B0609020204030204" pitchFamily="49" charset="0"/>
            </a:endParaRPr>
          </a:p>
          <a:p>
            <a:pPr lvl="0" eaLnBrk="0" fontAlgn="base" hangingPunct="0">
              <a:spcBef>
                <a:spcPct val="0"/>
              </a:spcBef>
              <a:spcAft>
                <a:spcPct val="0"/>
              </a:spcAft>
            </a:pPr>
            <a:r>
              <a:rPr lang="en-US" altLang="en-US" sz="1000" dirty="0" smtClean="0">
                <a:solidFill>
                  <a:srgbClr val="569CD6"/>
                </a:solidFill>
                <a:latin typeface="Consolas" panose="020B0609020204030204" pitchFamily="49" charset="0"/>
              </a:rPr>
              <a:t>public</a:t>
            </a:r>
            <a:r>
              <a:rPr lang="en-US" altLang="en-US" sz="1000" dirty="0" smtClean="0">
                <a:solidFill>
                  <a:srgbClr val="FAFCFE"/>
                </a:solidFill>
                <a:latin typeface="Consolas" panose="020B0609020204030204" pitchFamily="49" charset="0"/>
              </a:rPr>
              <a:t> </a:t>
            </a:r>
            <a:r>
              <a:rPr lang="en-US" altLang="en-US" sz="1000" dirty="0" smtClean="0">
                <a:solidFill>
                  <a:srgbClr val="569CD6"/>
                </a:solidFill>
                <a:latin typeface="Consolas" panose="020B0609020204030204" pitchFamily="49" charset="0"/>
              </a:rPr>
              <a:t>const</a:t>
            </a:r>
            <a:r>
              <a:rPr lang="en-US" altLang="en-US" sz="1000" dirty="0" smtClean="0">
                <a:solidFill>
                  <a:srgbClr val="FAFCFE"/>
                </a:solidFill>
                <a:latin typeface="Consolas" panose="020B0609020204030204" pitchFamily="49" charset="0"/>
              </a:rPr>
              <a:t> </a:t>
            </a:r>
            <a:r>
              <a:rPr lang="en-US" altLang="en-US" sz="1000" dirty="0" smtClean="0">
                <a:solidFill>
                  <a:srgbClr val="569CD6"/>
                </a:solidFill>
                <a:latin typeface="Consolas" panose="020B0609020204030204" pitchFamily="49" charset="0"/>
              </a:rPr>
              <a:t>int</a:t>
            </a:r>
            <a:r>
              <a:rPr lang="en-US" altLang="en-US" sz="1000" dirty="0" smtClean="0">
                <a:solidFill>
                  <a:srgbClr val="FAFCFE"/>
                </a:solidFill>
                <a:latin typeface="Consolas" panose="020B0609020204030204" pitchFamily="49" charset="0"/>
              </a:rPr>
              <a:t> OneHundredTwentyEight = </a:t>
            </a:r>
            <a:r>
              <a:rPr lang="en-US" altLang="en-US" sz="1000" dirty="0" smtClean="0">
                <a:solidFill>
                  <a:srgbClr val="B5CEA8"/>
                </a:solidFill>
                <a:latin typeface="Consolas" panose="020B0609020204030204" pitchFamily="49" charset="0"/>
              </a:rPr>
              <a:t>0</a:t>
            </a:r>
            <a:r>
              <a:rPr lang="en-US" altLang="en-US" sz="1000" dirty="0" smtClean="0">
                <a:solidFill>
                  <a:srgbClr val="FAFCFE"/>
                </a:solidFill>
                <a:latin typeface="Consolas" panose="020B0609020204030204" pitchFamily="49" charset="0"/>
              </a:rPr>
              <a:t>b1000_0000</a:t>
            </a:r>
            <a:r>
              <a:rPr lang="pl-PL" altLang="en-US" sz="1000" dirty="0" smtClean="0">
                <a:solidFill>
                  <a:srgbClr val="FAFCFE"/>
                </a:solidFill>
                <a:latin typeface="Consolas" panose="020B0609020204030204" pitchFamily="49" charset="0"/>
              </a:rPr>
              <a:t>;</a:t>
            </a:r>
          </a:p>
          <a:p>
            <a:pPr lvl="0" eaLnBrk="0" fontAlgn="base" hangingPunct="0">
              <a:spcBef>
                <a:spcPct val="0"/>
              </a:spcBef>
              <a:spcAft>
                <a:spcPct val="0"/>
              </a:spcAft>
            </a:pPr>
            <a:endParaRPr lang="pl-PL" altLang="en-US" sz="1000" dirty="0" smtClean="0">
              <a:solidFill>
                <a:srgbClr val="FAFCFE"/>
              </a:solidFill>
              <a:latin typeface="Consolas" panose="020B0609020204030204" pitchFamily="49" charset="0"/>
            </a:endParaRPr>
          </a:p>
          <a:p>
            <a:pPr eaLnBrk="0" fontAlgn="base" hangingPunct="0">
              <a:spcBef>
                <a:spcPct val="0"/>
              </a:spcBef>
              <a:spcAft>
                <a:spcPct val="0"/>
              </a:spcAft>
            </a:pPr>
            <a:r>
              <a:rPr lang="en-US" altLang="en-US" sz="1000" dirty="0">
                <a:solidFill>
                  <a:srgbClr val="569CD6"/>
                </a:solidFill>
                <a:latin typeface="Consolas" panose="020B0609020204030204" pitchFamily="49" charset="0"/>
              </a:rPr>
              <a:t>public</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const</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long</a:t>
            </a:r>
            <a:r>
              <a:rPr lang="en-US" altLang="en-US" sz="1000" dirty="0">
                <a:solidFill>
                  <a:srgbClr val="FAFCFE"/>
                </a:solidFill>
                <a:latin typeface="Consolas" panose="020B0609020204030204" pitchFamily="49" charset="0"/>
              </a:rPr>
              <a:t> BillionsAndBillions = </a:t>
            </a:r>
            <a:r>
              <a:rPr lang="en-US" altLang="en-US" sz="1000" dirty="0">
                <a:solidFill>
                  <a:srgbClr val="B5CEA8"/>
                </a:solidFill>
                <a:latin typeface="Consolas" panose="020B0609020204030204" pitchFamily="49" charset="0"/>
              </a:rPr>
              <a:t>100</a:t>
            </a:r>
            <a:r>
              <a:rPr lang="en-US" altLang="en-US" sz="1000" dirty="0">
                <a:solidFill>
                  <a:srgbClr val="FAFCFE"/>
                </a:solidFill>
                <a:latin typeface="Consolas" panose="020B0609020204030204" pitchFamily="49" charset="0"/>
              </a:rPr>
              <a:t>_000_000_000</a:t>
            </a:r>
            <a:r>
              <a:rPr lang="en-US" altLang="en-US" sz="1000" dirty="0" smtClean="0">
                <a:solidFill>
                  <a:srgbClr val="FAFCFE"/>
                </a:solidFill>
                <a:latin typeface="Consolas" panose="020B0609020204030204" pitchFamily="49" charset="0"/>
              </a:rPr>
              <a:t>;</a:t>
            </a:r>
            <a:endParaRPr lang="pl-PL" altLang="en-US" sz="1000" dirty="0" smtClean="0">
              <a:solidFill>
                <a:srgbClr val="FAFCFE"/>
              </a:solidFill>
              <a:latin typeface="Consolas" panose="020B0609020204030204" pitchFamily="49" charset="0"/>
            </a:endParaRPr>
          </a:p>
          <a:p>
            <a:pPr eaLnBrk="0" fontAlgn="base" hangingPunct="0">
              <a:spcBef>
                <a:spcPct val="0"/>
              </a:spcBef>
              <a:spcAft>
                <a:spcPct val="0"/>
              </a:spcAft>
            </a:pPr>
            <a:endParaRPr lang="pl-PL" altLang="en-US" sz="1000" dirty="0" smtClean="0">
              <a:solidFill>
                <a:srgbClr val="FAFCFE"/>
              </a:solidFill>
              <a:latin typeface="Consolas" panose="020B0609020204030204" pitchFamily="49" charset="0"/>
            </a:endParaRPr>
          </a:p>
          <a:p>
            <a:pPr lvl="0" eaLnBrk="0" fontAlgn="base" hangingPunct="0">
              <a:spcBef>
                <a:spcPct val="0"/>
              </a:spcBef>
              <a:spcAft>
                <a:spcPct val="0"/>
              </a:spcAft>
            </a:pPr>
            <a:r>
              <a:rPr lang="en-US" altLang="en-US" sz="1000" dirty="0">
                <a:solidFill>
                  <a:srgbClr val="569CD6"/>
                </a:solidFill>
                <a:latin typeface="Consolas" panose="020B0609020204030204" pitchFamily="49" charset="0"/>
              </a:rPr>
              <a:t>public</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const</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double</a:t>
            </a:r>
            <a:r>
              <a:rPr lang="en-US" altLang="en-US" sz="1000" dirty="0">
                <a:solidFill>
                  <a:srgbClr val="FAFCFE"/>
                </a:solidFill>
                <a:latin typeface="Consolas" panose="020B0609020204030204" pitchFamily="49" charset="0"/>
              </a:rPr>
              <a:t> AvogadroConstant = </a:t>
            </a:r>
            <a:r>
              <a:rPr lang="en-US" altLang="en-US" sz="1000" dirty="0">
                <a:solidFill>
                  <a:srgbClr val="B5CEA8"/>
                </a:solidFill>
                <a:latin typeface="Consolas" panose="020B0609020204030204" pitchFamily="49" charset="0"/>
              </a:rPr>
              <a:t>6.022</a:t>
            </a:r>
            <a:r>
              <a:rPr lang="en-US" altLang="en-US" sz="1000" dirty="0">
                <a:solidFill>
                  <a:srgbClr val="FAFCFE"/>
                </a:solidFill>
                <a:latin typeface="Consolas" panose="020B0609020204030204" pitchFamily="49" charset="0"/>
              </a:rPr>
              <a:t>_140_857_747_474e23;</a:t>
            </a:r>
            <a:endParaRPr lang="pl-PL" altLang="en-US" sz="1000" dirty="0">
              <a:solidFill>
                <a:srgbClr val="FAFCFE"/>
              </a:solidFill>
              <a:latin typeface="Consolas" panose="020B0609020204030204" pitchFamily="49" charset="0"/>
            </a:endParaRPr>
          </a:p>
          <a:p>
            <a:pPr lvl="0" eaLnBrk="0" fontAlgn="base" hangingPunct="0">
              <a:spcBef>
                <a:spcPct val="0"/>
              </a:spcBef>
              <a:spcAft>
                <a:spcPct val="0"/>
              </a:spcAft>
            </a:pPr>
            <a:r>
              <a:rPr lang="en-US" altLang="en-US" sz="1000" dirty="0">
                <a:solidFill>
                  <a:srgbClr val="569CD6"/>
                </a:solidFill>
                <a:latin typeface="Consolas" panose="020B0609020204030204" pitchFamily="49" charset="0"/>
              </a:rPr>
              <a:t>public</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const</a:t>
            </a:r>
            <a:r>
              <a:rPr lang="en-US" altLang="en-US" sz="1000" dirty="0">
                <a:solidFill>
                  <a:srgbClr val="FAFCFE"/>
                </a:solidFill>
                <a:latin typeface="Consolas" panose="020B0609020204030204" pitchFamily="49" charset="0"/>
              </a:rPr>
              <a:t> </a:t>
            </a:r>
            <a:r>
              <a:rPr lang="en-US" altLang="en-US" sz="1000" dirty="0">
                <a:solidFill>
                  <a:srgbClr val="569CD6"/>
                </a:solidFill>
                <a:latin typeface="Consolas" panose="020B0609020204030204" pitchFamily="49" charset="0"/>
              </a:rPr>
              <a:t>decimal</a:t>
            </a:r>
            <a:r>
              <a:rPr lang="en-US" altLang="en-US" sz="1000" dirty="0">
                <a:solidFill>
                  <a:srgbClr val="FAFCFE"/>
                </a:solidFill>
                <a:latin typeface="Consolas" panose="020B0609020204030204" pitchFamily="49" charset="0"/>
              </a:rPr>
              <a:t> GoldenRatio = </a:t>
            </a:r>
            <a:r>
              <a:rPr lang="en-US" altLang="en-US" sz="1000" dirty="0">
                <a:solidFill>
                  <a:srgbClr val="B5CEA8"/>
                </a:solidFill>
                <a:latin typeface="Consolas" panose="020B0609020204030204" pitchFamily="49" charset="0"/>
              </a:rPr>
              <a:t>1.618</a:t>
            </a:r>
            <a:r>
              <a:rPr lang="en-US" altLang="en-US" sz="1000" dirty="0">
                <a:solidFill>
                  <a:srgbClr val="FAFCFE"/>
                </a:solidFill>
                <a:latin typeface="Consolas" panose="020B0609020204030204" pitchFamily="49" charset="0"/>
              </a:rPr>
              <a:t>_033_988_749_894_848_204_586_834_365_638_117_720_309_179M;</a:t>
            </a:r>
            <a:r>
              <a:rPr lang="en-US" altLang="en-US" sz="700" dirty="0"/>
              <a:t> </a:t>
            </a:r>
            <a:endParaRPr lang="en-US" altLang="en-US" dirty="0">
              <a:latin typeface="Arial" panose="020B0604020202020204" pitchFamily="34" charset="0"/>
            </a:endParaRPr>
          </a:p>
        </p:txBody>
      </p:sp>
    </p:spTree>
    <p:extLst>
      <p:ext uri="{BB962C8B-B14F-4D97-AF65-F5344CB8AC3E}">
        <p14:creationId xmlns:p14="http://schemas.microsoft.com/office/powerpoint/2010/main" val="809864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3884612" y="2895600"/>
            <a:ext cx="4343400" cy="1600200"/>
          </a:xfrm>
          <a:prstGeom prst="rect">
            <a:avLst/>
          </a:prstGeom>
        </p:spPr>
        <p:txBody>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r>
              <a:rPr lang="pl-PL" sz="6600" dirty="0" smtClean="0"/>
              <a:t>Thank you</a:t>
            </a:r>
            <a:endParaRPr lang="en-US" sz="6600" dirty="0"/>
          </a:p>
        </p:txBody>
      </p:sp>
    </p:spTree>
    <p:extLst>
      <p:ext uri="{BB962C8B-B14F-4D97-AF65-F5344CB8AC3E}">
        <p14:creationId xmlns:p14="http://schemas.microsoft.com/office/powerpoint/2010/main" val="173572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en-US" dirty="0"/>
              <a:t>What is .NET Standard?</a:t>
            </a:r>
          </a:p>
        </p:txBody>
      </p:sp>
      <p:sp>
        <p:nvSpPr>
          <p:cNvPr id="7" name="Content Placeholder 2"/>
          <p:cNvSpPr txBox="1">
            <a:spLocks/>
          </p:cNvSpPr>
          <p:nvPr/>
        </p:nvSpPr>
        <p:spPr>
          <a:xfrm>
            <a:off x="684212" y="1371600"/>
            <a:ext cx="10363201" cy="18288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a:t>
            </a:r>
            <a:r>
              <a:rPr lang="en-US" sz="1600" dirty="0"/>
              <a:t>NET Standard is a specification, not an </a:t>
            </a:r>
            <a:r>
              <a:rPr lang="en-US" sz="1600" dirty="0" smtClean="0"/>
              <a:t>implementation</a:t>
            </a:r>
            <a:endParaRPr lang="pl-PL" sz="1600" dirty="0" smtClean="0"/>
          </a:p>
          <a:p>
            <a:r>
              <a:rPr lang="en-US" sz="1600" dirty="0"/>
              <a:t>.NET Standard provides a common base .NET Interface to all platforms that implement it so that no matter which version of .NET you use you'll always see at least the same base feature set.</a:t>
            </a:r>
          </a:p>
          <a:p>
            <a:r>
              <a:rPr lang="en-US" sz="1600" dirty="0"/>
              <a:t>.NET Standard describes what a specific implementation like .NET Core, Mono, Xamarin or .NET 4.6 has to implement - at minimum - in terms of API surface in order to be compliant with a given version of .NET Standard</a:t>
            </a:r>
            <a:r>
              <a:rPr lang="en-US" sz="1600" dirty="0" smtClean="0"/>
              <a:t>.</a:t>
            </a:r>
            <a:endParaRPr lang="pl-PL" sz="1600" i="1" dirty="0" smtClean="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1544" y="3328086"/>
            <a:ext cx="10058400" cy="2874645"/>
          </a:xfrm>
          <a:prstGeom prst="rect">
            <a:avLst/>
          </a:prstGeom>
        </p:spPr>
      </p:pic>
    </p:spTree>
    <p:extLst>
      <p:ext uri="{BB962C8B-B14F-4D97-AF65-F5344CB8AC3E}">
        <p14:creationId xmlns:p14="http://schemas.microsoft.com/office/powerpoint/2010/main" val="573770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a:t>
            </a:r>
            <a:r>
              <a:rPr lang="pl-PL" dirty="0"/>
              <a:t>NET platforms support</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2615" y="1752600"/>
            <a:ext cx="8264558" cy="3657600"/>
          </a:xfrm>
          <a:prstGeom prst="rect">
            <a:avLst/>
          </a:prstGeom>
        </p:spPr>
      </p:pic>
      <p:sp>
        <p:nvSpPr>
          <p:cNvPr id="5" name="Rectangle 4"/>
          <p:cNvSpPr/>
          <p:nvPr/>
        </p:nvSpPr>
        <p:spPr>
          <a:xfrm>
            <a:off x="839787" y="1219200"/>
            <a:ext cx="9826625" cy="369332"/>
          </a:xfrm>
          <a:prstGeom prst="rect">
            <a:avLst/>
          </a:prstGeom>
        </p:spPr>
        <p:txBody>
          <a:bodyPr wrap="square">
            <a:spAutoFit/>
          </a:bodyPr>
          <a:lstStyle/>
          <a:p>
            <a:r>
              <a:rPr lang="en-US" dirty="0"/>
              <a:t>The following table lists all versions of .NET Standard and the platforms supported:</a:t>
            </a:r>
          </a:p>
        </p:txBody>
      </p:sp>
      <p:sp>
        <p:nvSpPr>
          <p:cNvPr id="7" name="Content Placeholder 2"/>
          <p:cNvSpPr txBox="1">
            <a:spLocks/>
          </p:cNvSpPr>
          <p:nvPr/>
        </p:nvSpPr>
        <p:spPr>
          <a:xfrm>
            <a:off x="760411" y="5562600"/>
            <a:ext cx="10363201" cy="11430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The </a:t>
            </a:r>
            <a:r>
              <a:rPr lang="en-US" sz="1600" dirty="0"/>
              <a:t>higher the version, the more APIs are available to </a:t>
            </a:r>
            <a:r>
              <a:rPr lang="en-US" sz="1600" dirty="0" smtClean="0"/>
              <a:t>you.</a:t>
            </a:r>
            <a:r>
              <a:rPr lang="pl-PL" sz="1600" dirty="0" smtClean="0"/>
              <a:t> </a:t>
            </a:r>
            <a:r>
              <a:rPr lang="en-US" sz="1600" dirty="0" smtClean="0"/>
              <a:t>The </a:t>
            </a:r>
            <a:r>
              <a:rPr lang="en-US" sz="1600" dirty="0"/>
              <a:t>lower the version, the more platforms implement it</a:t>
            </a:r>
            <a:r>
              <a:rPr lang="en-US" sz="1600" dirty="0" smtClean="0"/>
              <a:t>.</a:t>
            </a:r>
            <a:endParaRPr lang="pl-PL" sz="1600" dirty="0" smtClean="0"/>
          </a:p>
          <a:p>
            <a:r>
              <a:rPr lang="pl-PL" sz="1600" i="1" dirty="0" smtClean="0">
                <a:hlinkClick r:id="rId3"/>
              </a:rPr>
              <a:t>https://docs.microsoft.com/en-us/dotnet/api</a:t>
            </a:r>
            <a:r>
              <a:rPr lang="pl-PL" sz="1600" i="1" dirty="0" smtClean="0"/>
              <a:t> (see also </a:t>
            </a:r>
            <a:r>
              <a:rPr lang="pl-PL" sz="1600" i="1" dirty="0" smtClean="0">
                <a:hlinkClick r:id="rId4"/>
              </a:rPr>
              <a:t>https</a:t>
            </a:r>
            <a:r>
              <a:rPr lang="pl-PL" sz="1600" i="1" dirty="0">
                <a:hlinkClick r:id="rId4"/>
              </a:rPr>
              <a:t>://</a:t>
            </a:r>
            <a:r>
              <a:rPr lang="pl-PL" sz="1600" i="1" dirty="0" smtClean="0">
                <a:hlinkClick r:id="rId4"/>
              </a:rPr>
              <a:t>apisof.net</a:t>
            </a:r>
            <a:r>
              <a:rPr lang="pl-PL" sz="1600" dirty="0" smtClean="0"/>
              <a:t>)</a:t>
            </a:r>
            <a:endParaRPr lang="en-US" sz="1600" dirty="0" smtClean="0"/>
          </a:p>
          <a:p>
            <a:endParaRPr lang="pl-PL" dirty="0" smtClean="0"/>
          </a:p>
          <a:p>
            <a:endParaRPr lang="en-US" dirty="0"/>
          </a:p>
        </p:txBody>
      </p:sp>
    </p:spTree>
    <p:extLst>
      <p:ext uri="{BB962C8B-B14F-4D97-AF65-F5344CB8AC3E}">
        <p14:creationId xmlns:p14="http://schemas.microsoft.com/office/powerpoint/2010/main" val="3014223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What’s new in .NET Standard 2.0</a:t>
            </a:r>
            <a:endParaRPr lang="en-US"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9418" y="1371600"/>
            <a:ext cx="5626771" cy="2493026"/>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27812" y="1371600"/>
            <a:ext cx="4470144" cy="2493026"/>
          </a:xfrm>
          <a:prstGeom prst="rect">
            <a:avLst/>
          </a:prstGeom>
        </p:spPr>
      </p:pic>
    </p:spTree>
    <p:extLst>
      <p:ext uri="{BB962C8B-B14F-4D97-AF65-F5344CB8AC3E}">
        <p14:creationId xmlns:p14="http://schemas.microsoft.com/office/powerpoint/2010/main" val="2487389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en-US" dirty="0"/>
              <a:t>.NET Standard under the hood</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2812" y="3886200"/>
            <a:ext cx="6876106" cy="2607809"/>
          </a:xfrm>
          <a:prstGeom prst="rect">
            <a:avLst/>
          </a:prstGeom>
        </p:spPr>
      </p:pic>
      <p:sp>
        <p:nvSpPr>
          <p:cNvPr id="8" name="Content Placeholder 2"/>
          <p:cNvSpPr txBox="1">
            <a:spLocks/>
          </p:cNvSpPr>
          <p:nvPr/>
        </p:nvSpPr>
        <p:spPr>
          <a:xfrm>
            <a:off x="7923212" y="1414292"/>
            <a:ext cx="3962400" cy="1481308"/>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pl-PL" sz="1600" dirty="0" smtClean="0"/>
              <a:t>When .NET Standard class library references .NET Framework library it uses special version of mscorlib.dll that translates types from .NET </a:t>
            </a:r>
            <a:r>
              <a:rPr lang="pl-PL" sz="1600" dirty="0"/>
              <a:t>F</a:t>
            </a:r>
            <a:r>
              <a:rPr lang="pl-PL" sz="1600" dirty="0" smtClean="0"/>
              <a:t>ramework to .NET </a:t>
            </a:r>
            <a:r>
              <a:rPr lang="pl-PL" sz="1600" dirty="0"/>
              <a:t>S</a:t>
            </a:r>
            <a:r>
              <a:rPr lang="pl-PL" sz="1600" dirty="0" smtClean="0"/>
              <a:t>tandard</a:t>
            </a:r>
            <a:endParaRPr lang="pl-PL" dirty="0" smtClean="0"/>
          </a:p>
          <a:p>
            <a:endParaRPr lang="en-US"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2812" y="1323954"/>
            <a:ext cx="6876106" cy="2383351"/>
          </a:xfrm>
          <a:prstGeom prst="rect">
            <a:avLst/>
          </a:prstGeom>
        </p:spPr>
      </p:pic>
      <p:sp>
        <p:nvSpPr>
          <p:cNvPr id="9" name="Content Placeholder 2"/>
          <p:cNvSpPr txBox="1">
            <a:spLocks/>
          </p:cNvSpPr>
          <p:nvPr/>
        </p:nvSpPr>
        <p:spPr>
          <a:xfrm>
            <a:off x="7925743" y="3904178"/>
            <a:ext cx="3962400" cy="1481308"/>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pl-PL" sz="1600" dirty="0" smtClean="0"/>
              <a:t>Type forwarding is done for each .NET </a:t>
            </a:r>
            <a:r>
              <a:rPr lang="pl-PL" sz="1600" dirty="0"/>
              <a:t>F</a:t>
            </a:r>
            <a:r>
              <a:rPr lang="pl-PL" sz="1600" dirty="0" smtClean="0"/>
              <a:t>ramework assembly</a:t>
            </a:r>
            <a:endParaRPr lang="pl-PL" dirty="0" smtClean="0"/>
          </a:p>
          <a:p>
            <a:endParaRPr lang="en-US" dirty="0"/>
          </a:p>
        </p:txBody>
      </p:sp>
    </p:spTree>
    <p:extLst>
      <p:ext uri="{BB962C8B-B14F-4D97-AF65-F5344CB8AC3E}">
        <p14:creationId xmlns:p14="http://schemas.microsoft.com/office/powerpoint/2010/main" val="204457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en-US" dirty="0"/>
              <a:t>.NET Standard under the hood</a:t>
            </a:r>
          </a:p>
        </p:txBody>
      </p:sp>
      <p:sp>
        <p:nvSpPr>
          <p:cNvPr id="8" name="Content Placeholder 2"/>
          <p:cNvSpPr txBox="1">
            <a:spLocks/>
          </p:cNvSpPr>
          <p:nvPr/>
        </p:nvSpPr>
        <p:spPr>
          <a:xfrm>
            <a:off x="7923212" y="1414292"/>
            <a:ext cx="3962400" cy="1481308"/>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pl-PL" sz="1600" dirty="0" smtClean="0"/>
              <a:t>When specific .NET runtime, e.g. .NET Core class library references .NET Standard library it uses special version of netstandard.dll that translates types from .NET Standard to .NET Core</a:t>
            </a:r>
            <a:endParaRPr lang="pl-PL" dirty="0" smtClean="0"/>
          </a:p>
          <a:p>
            <a:endParaRPr lang="en-US"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2812" y="1300546"/>
            <a:ext cx="6864187" cy="2578918"/>
          </a:xfrm>
          <a:prstGeom prst="rect">
            <a:avLst/>
          </a:prstGeom>
        </p:spPr>
      </p:pic>
    </p:spTree>
    <p:extLst>
      <p:ext uri="{BB962C8B-B14F-4D97-AF65-F5344CB8AC3E}">
        <p14:creationId xmlns:p14="http://schemas.microsoft.com/office/powerpoint/2010/main" val="45966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1" y="381000"/>
            <a:ext cx="9144001" cy="838200"/>
          </a:xfrm>
        </p:spPr>
        <p:txBody>
          <a:bodyPr/>
          <a:lstStyle/>
          <a:p>
            <a:r>
              <a:rPr lang="pl-PL" dirty="0" smtClean="0"/>
              <a:t>Migrating to</a:t>
            </a:r>
            <a:r>
              <a:rPr lang="en-US" dirty="0" smtClean="0"/>
              <a:t> </a:t>
            </a:r>
            <a:r>
              <a:rPr lang="en-US" dirty="0"/>
              <a:t>.NET </a:t>
            </a:r>
            <a:r>
              <a:rPr lang="en-US" dirty="0" smtClean="0"/>
              <a:t>Standard</a:t>
            </a:r>
            <a:endParaRPr lang="en-US" dirty="0"/>
          </a:p>
        </p:txBody>
      </p:sp>
      <p:sp>
        <p:nvSpPr>
          <p:cNvPr id="7" name="Content Placeholder 2"/>
          <p:cNvSpPr txBox="1">
            <a:spLocks/>
          </p:cNvSpPr>
          <p:nvPr/>
        </p:nvSpPr>
        <p:spPr>
          <a:xfrm>
            <a:off x="684212" y="1371600"/>
            <a:ext cx="10363201" cy="11430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r>
              <a:rPr lang="en-US" sz="1600" dirty="0" smtClean="0"/>
              <a:t>.</a:t>
            </a:r>
            <a:r>
              <a:rPr lang="en-US" sz="1600" dirty="0"/>
              <a:t>NET Portability </a:t>
            </a:r>
            <a:r>
              <a:rPr lang="en-US" sz="1600" dirty="0" smtClean="0"/>
              <a:t>Analyzer</a:t>
            </a:r>
            <a:r>
              <a:rPr lang="pl-PL" sz="1600" dirty="0" smtClean="0"/>
              <a:t> – plugin to Visual Studio</a:t>
            </a:r>
          </a:p>
          <a:p>
            <a:r>
              <a:rPr lang="pl-PL" sz="1600" i="1" dirty="0">
                <a:hlinkClick r:id="rId2"/>
              </a:rPr>
              <a:t>https://</a:t>
            </a:r>
            <a:r>
              <a:rPr lang="pl-PL" sz="1600" i="1" dirty="0" smtClean="0">
                <a:hlinkClick r:id="rId2"/>
              </a:rPr>
              <a:t>github.com/Microsoft/dotnet-apiport</a:t>
            </a:r>
            <a:endParaRPr lang="pl-PL" sz="1600" i="1" dirty="0" smtClean="0"/>
          </a:p>
        </p:txBody>
      </p:sp>
    </p:spTree>
    <p:extLst>
      <p:ext uri="{BB962C8B-B14F-4D97-AF65-F5344CB8AC3E}">
        <p14:creationId xmlns:p14="http://schemas.microsoft.com/office/powerpoint/2010/main" val="2349988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03C5CF44-0C62-41B4-B3EA-416B4807878A}" vid="{EC3ACB92-700E-4167-B3A6-412DE40A64C2}"/>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0E41224-0370-4595-877C-23316CD80004}">
  <ds:schemaRefs>
    <ds:schemaRef ds:uri="http://schemas.openxmlformats.org/package/2006/metadata/core-properties"/>
    <ds:schemaRef ds:uri="http://purl.org/dc/dcmitype/"/>
    <ds:schemaRef ds:uri="http://purl.org/dc/terms/"/>
    <ds:schemaRef ds:uri="http://schemas.microsoft.com/office/2006/documentManagement/types"/>
    <ds:schemaRef ds:uri="http://purl.org/dc/elements/1.1/"/>
    <ds:schemaRef ds:uri="http://schemas.microsoft.com/office/infopath/2007/PartnerControls"/>
    <ds:schemaRef ds:uri="4873beb7-5857-4685-be1f-d57550cc96cc"/>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74228E6B-D70C-44BB-A81F-A245495F612B}">
  <ds:schemaRefs>
    <ds:schemaRef ds:uri="http://schemas.microsoft.com/sharepoint/v3/contenttype/forms"/>
  </ds:schemaRefs>
</ds:datastoreItem>
</file>

<file path=customXml/itemProps3.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1271</TotalTime>
  <Words>3008</Words>
  <Application>Microsoft Office PowerPoint</Application>
  <PresentationFormat>Custom</PresentationFormat>
  <Paragraphs>359</Paragraphs>
  <Slides>35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Consolas</vt:lpstr>
      <vt:lpstr>Corbel</vt:lpstr>
      <vt:lpstr>Digital Blue Tunnel 16x9</vt:lpstr>
      <vt:lpstr>What’s new in .NET</vt:lpstr>
      <vt:lpstr>What's new in .NET Platform</vt:lpstr>
      <vt:lpstr>.NET Architectural Components</vt:lpstr>
      <vt:lpstr>What is .NET Standard?</vt:lpstr>
      <vt:lpstr>.NET platforms support</vt:lpstr>
      <vt:lpstr>What’s new in .NET Standard 2.0</vt:lpstr>
      <vt:lpstr>.NET Standard under the hood</vt:lpstr>
      <vt:lpstr>.NET Standard under the hood</vt:lpstr>
      <vt:lpstr>Migrating to .NET Standard</vt:lpstr>
      <vt:lpstr>What’s new in .NET Core?</vt:lpstr>
      <vt:lpstr>What’s new in Visual Studio 2017</vt:lpstr>
      <vt:lpstr>Performance improvements</vt:lpstr>
      <vt:lpstr>Productivity improvements</vt:lpstr>
      <vt:lpstr>Visual Studio IDE enhancements</vt:lpstr>
      <vt:lpstr>Debugging and Diagnostics</vt:lpstr>
      <vt:lpstr>Docker Containers support</vt:lpstr>
      <vt:lpstr>What’s new in C# 7.0</vt:lpstr>
      <vt:lpstr>New C# language features</vt:lpstr>
      <vt:lpstr>out variables</vt:lpstr>
      <vt:lpstr>Tuples creation</vt:lpstr>
      <vt:lpstr>Tuples as method return values</vt:lpstr>
      <vt:lpstr>Tuples as method return values</vt:lpstr>
      <vt:lpstr>Tuples - deconstruction</vt:lpstr>
      <vt:lpstr>Pattern Matching</vt:lpstr>
      <vt:lpstr>ref locals and returns</vt:lpstr>
      <vt:lpstr>ref locals and returns</vt:lpstr>
      <vt:lpstr>ref locals and returns</vt:lpstr>
      <vt:lpstr>Local functions</vt:lpstr>
      <vt:lpstr>Local functions</vt:lpstr>
      <vt:lpstr>Local functions compared to Lambda expressions</vt:lpstr>
      <vt:lpstr>More expression-bodied members</vt:lpstr>
      <vt:lpstr>Throw expressions</vt:lpstr>
      <vt:lpstr>Generalized async return types</vt:lpstr>
      <vt:lpstr>Numeric literal syntax improvements</vt:lpstr>
      <vt:lpstr>PowerPoint Presentation</vt:lpstr>
    </vt:vector>
  </TitlesOfParts>
  <Company>SolarWinds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What’s new in .NET</dc:title>
  <dc:creator>Stanula, Adrian</dc:creator>
  <cp:lastModifiedBy>Stanula, Adrian</cp:lastModifiedBy>
  <cp:revision>143</cp:revision>
  <dcterms:created xsi:type="dcterms:W3CDTF">2017-04-03T18:17:49Z</dcterms:created>
  <dcterms:modified xsi:type="dcterms:W3CDTF">2017-04-19T11:50:37Z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